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 bookmarkIdSeed="5">
  <p:sldMasterIdLst>
    <p:sldMasterId id="2147483660" r:id="rId1"/>
  </p:sldMasterIdLst>
  <p:notesMasterIdLst>
    <p:notesMasterId r:id="rId48"/>
  </p:notesMasterIdLst>
  <p:sldIdLst>
    <p:sldId id="256" r:id="rId2"/>
    <p:sldId id="257" r:id="rId3"/>
    <p:sldId id="290" r:id="rId4"/>
    <p:sldId id="259" r:id="rId5"/>
    <p:sldId id="292" r:id="rId6"/>
    <p:sldId id="291" r:id="rId7"/>
    <p:sldId id="298" r:id="rId8"/>
    <p:sldId id="261" r:id="rId9"/>
    <p:sldId id="326" r:id="rId10"/>
    <p:sldId id="328" r:id="rId11"/>
    <p:sldId id="294" r:id="rId12"/>
    <p:sldId id="295" r:id="rId13"/>
    <p:sldId id="296" r:id="rId14"/>
    <p:sldId id="325" r:id="rId15"/>
    <p:sldId id="293" r:id="rId16"/>
    <p:sldId id="265" r:id="rId17"/>
    <p:sldId id="299" r:id="rId18"/>
    <p:sldId id="304" r:id="rId19"/>
    <p:sldId id="300" r:id="rId20"/>
    <p:sldId id="301" r:id="rId21"/>
    <p:sldId id="302" r:id="rId22"/>
    <p:sldId id="305" r:id="rId23"/>
    <p:sldId id="303" r:id="rId24"/>
    <p:sldId id="306" r:id="rId25"/>
    <p:sldId id="307" r:id="rId26"/>
    <p:sldId id="308" r:id="rId27"/>
    <p:sldId id="309" r:id="rId28"/>
    <p:sldId id="310" r:id="rId29"/>
    <p:sldId id="312" r:id="rId30"/>
    <p:sldId id="311" r:id="rId31"/>
    <p:sldId id="313" r:id="rId32"/>
    <p:sldId id="315" r:id="rId33"/>
    <p:sldId id="314" r:id="rId34"/>
    <p:sldId id="316" r:id="rId35"/>
    <p:sldId id="317" r:id="rId36"/>
    <p:sldId id="329" r:id="rId37"/>
    <p:sldId id="319" r:id="rId38"/>
    <p:sldId id="318" r:id="rId39"/>
    <p:sldId id="320" r:id="rId40"/>
    <p:sldId id="321" r:id="rId41"/>
    <p:sldId id="322" r:id="rId42"/>
    <p:sldId id="323" r:id="rId43"/>
    <p:sldId id="324" r:id="rId44"/>
    <p:sldId id="274" r:id="rId45"/>
    <p:sldId id="258" r:id="rId46"/>
    <p:sldId id="330" r:id="rId47"/>
  </p:sldIdLst>
  <p:sldSz cx="9144000" cy="5143500" type="screen16x9"/>
  <p:notesSz cx="6858000" cy="9144000"/>
  <p:embeddedFontLst>
    <p:embeddedFont>
      <p:font typeface="Fira Sans Extra Condensed SemiBold" panose="020B0604020202020204" charset="0"/>
      <p:regular r:id="rId49"/>
      <p:bold r:id="rId50"/>
      <p:italic r:id="rId51"/>
      <p:boldItalic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Roboto" panose="02000000000000000000" pitchFamily="2" charset="0"/>
      <p:regular r:id="rId57"/>
    </p:embeddedFont>
    <p:embeddedFont>
      <p:font typeface="Arial Rounded MT Bold" panose="020F0704030504030204" pitchFamily="34" charset="0"/>
      <p:regular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F876854-2511-40CD-AA2D-54134845B00E}">
  <a:tblStyle styleId="{DF876854-2511-40CD-AA2D-54134845B0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 autoAdjust="0"/>
    <p:restoredTop sz="52121" autoAdjust="0"/>
  </p:normalViewPr>
  <p:slideViewPr>
    <p:cSldViewPr snapToGrid="0">
      <p:cViewPr varScale="1">
        <p:scale>
          <a:sx n="61" d="100"/>
          <a:sy n="61" d="100"/>
        </p:scale>
        <p:origin x="212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433539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mister the president, and the gentleman of the jury.</a:t>
            </a:r>
          </a:p>
          <a:p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 start by thanking you all for your attention and for attending my Project discussion. </a:t>
            </a:r>
          </a:p>
          <a:p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My project</a:t>
            </a:r>
            <a:r>
              <a:rPr lang="en-GB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is (read the presentation)</a:t>
            </a:r>
            <a:endParaRPr lang="en-GB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endParaRPr lang="en-GB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91125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relation we have here is a 1 to many which means the source </a:t>
            </a:r>
            <a:r>
              <a:rPr lang="en-GB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htb</a:t>
            </a:r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gets electricity from only  one production site but the production site can provide a many source </a:t>
            </a:r>
            <a:r>
              <a:rPr lang="en-GB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htb</a:t>
            </a:r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with electricity </a:t>
            </a:r>
            <a:b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 relation will be a constraint under the name un-</a:t>
            </a:r>
            <a:r>
              <a:rPr lang="en-GB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sp</a:t>
            </a:r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unique site production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8688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1034e70190a_0_7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1034e70190a_0_7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7573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step 1 (read the presentation) we go to the option bar we select code then DDL / export database schema we save it a single SQL file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2370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step 1 (read the presentation) we go to the option bar we select code then DDL / export database schema we save it a single SQL file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41483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step 2 	(read the presentation) to add a drop </a:t>
            </a:r>
            <a:r>
              <a:rPr lang="en-GB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downlist</a:t>
            </a:r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we first have to add it the following </a:t>
            </a:r>
            <a:r>
              <a:rPr lang="en-GB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sql</a:t>
            </a:r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code</a:t>
            </a:r>
          </a:p>
          <a:p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Public (name ) makes name a public variable so we can use it in many tables  </a:t>
            </a:r>
          </a:p>
          <a:p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ENUM is a predefined syntax that allows us to list option in the drop down list </a:t>
            </a:r>
          </a:p>
          <a:p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Then we alter the table with variable and mention the owner / user which is postgres in our case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76765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</a:p>
          <a:p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Step 3 to use the </a:t>
            </a:r>
            <a:r>
              <a:rPr lang="en-GB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postgresql</a:t>
            </a:r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in the terminal </a:t>
            </a:r>
            <a:r>
              <a:rPr lang="en-GB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cmd</a:t>
            </a:r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windows has to </a:t>
            </a:r>
            <a:r>
              <a:rPr lang="en-GB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recogonise</a:t>
            </a:r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it as an environment </a:t>
            </a:r>
          </a:p>
          <a:p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can add the path to the postgres folder in the windows settings (improvise)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0029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Step 4 before creating the database first we have to start our server </a:t>
            </a:r>
          </a:p>
          <a:p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type pg_ctl start (explain)</a:t>
            </a:r>
          </a:p>
          <a:p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Once the server is working we enter the user and password by typing </a:t>
            </a:r>
          </a:p>
          <a:p>
            <a:r>
              <a:rPr lang="en-GB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Psql</a:t>
            </a:r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–U postgres</a:t>
            </a:r>
            <a:b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61759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after that we create a database by typing  </a:t>
            </a:r>
          </a:p>
          <a:p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Create database  name ;</a:t>
            </a:r>
          </a:p>
          <a:p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Then / list;  to verify the list of databases we have on our server </a:t>
            </a:r>
          </a:p>
          <a:p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 delete a database we type  drop database name ;  the / list to recheck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15402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</a:p>
          <a:p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Step5 we inject the SQL code by typing  /</a:t>
            </a:r>
            <a:r>
              <a:rPr lang="en-GB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followed by the path of the file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92468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After full creating the database we have to connect it with </a:t>
            </a:r>
            <a:r>
              <a:rPr lang="en-GB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qgis</a:t>
            </a:r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using the postgres/</a:t>
            </a:r>
            <a:r>
              <a:rPr lang="en-GB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postgis</a:t>
            </a:r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connection method first we create a new connection followed by adding the username  the host the connection port  the </a:t>
            </a:r>
            <a:r>
              <a:rPr lang="en-GB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ofc</a:t>
            </a:r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database name and we don’t forget the password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5258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Here is the summary of my presentation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31087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Once the connection Is successful we import the tables as shapefile layers </a:t>
            </a:r>
            <a:b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next we specify each layer </a:t>
            </a:r>
            <a:r>
              <a:rPr lang="en-GB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symbolgy</a:t>
            </a:r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 wither it is a simple symbol or a SVG symbol </a:t>
            </a:r>
            <a:b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69690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Once the connection Is successful we import the tables as shapefile layers </a:t>
            </a:r>
            <a:b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next we specify each layer </a:t>
            </a:r>
            <a:r>
              <a:rPr lang="en-GB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symbolgy</a:t>
            </a:r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 wither it is a simple symbol or a SVG symbol </a:t>
            </a:r>
            <a:b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12838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some layers represent more than type of information to solve that problem we had to insert a special script that regulate the type of information shown on by the layer 	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41081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can see</a:t>
            </a:r>
            <a:r>
              <a:rPr lang="en-GB" baseline="0" dirty="0" smtClean="0"/>
              <a:t> here the labels and the symbol + script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50293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After finishing the symbology we start to draw and entering the data by toggling the editor pencil and selecting the wanted layer  </a:t>
            </a:r>
            <a:b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47391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While entering the data we faced a problem with the constraint of one of the tables but thanks to the connection between postgres and </a:t>
            </a:r>
            <a:r>
              <a:rPr lang="en-GB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qgis</a:t>
            </a:r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we were able to alter the constraint by deleting it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31833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While entering the data we faced a problem with the constraint of one of the tables but thanks to the connection between postgres and </a:t>
            </a:r>
            <a:r>
              <a:rPr lang="en-GB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qgis</a:t>
            </a:r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we were able to alter the constraint by deleting it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49099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</a:p>
          <a:p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also had to update some data we entered in this case we wanted the code metier value to reset every time it code_lhtb changes (explain the code)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80192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Postgresql</a:t>
            </a:r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allows us to verify and identify specific type of data throughout simple queries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92546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Some</a:t>
            </a:r>
            <a:r>
              <a:rPr lang="en-GB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times to display a value from two different tables we use a joint with the help of the FK </a:t>
            </a:r>
            <a:endParaRPr lang="en-GB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Here we selected the …. From two tables that are connected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3508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fc547cbf63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fc547cbf63_0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starting by the introduction </a:t>
            </a:r>
            <a:b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(read the paragraph)</a:t>
            </a:r>
            <a:b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what we understand from </a:t>
            </a:r>
            <a:r>
              <a:rPr lang="en-GB" sz="1100" b="0" i="0" u="none" strike="noStrike" cap="none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 figure is that </a:t>
            </a:r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have data in CSV format that we need to integrate into GIS </a:t>
            </a:r>
            <a:b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GB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7642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g1034e70190a_0_2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5" name="Google Shape;2645;g1034e70190a_0_2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a quick recap we (</a:t>
            </a:r>
            <a:r>
              <a:rPr lang="en-GB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readpresentation</a:t>
            </a:r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  <a:b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0798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d4aa40ca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ed4aa40ca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and in conclusion (explain the graph ) </a:t>
            </a:r>
            <a:r>
              <a:rPr lang="en-GB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thnx</a:t>
            </a:r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STEG</a:t>
            </a:r>
            <a:r>
              <a:rPr lang="en-GB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collected data </a:t>
            </a:r>
            <a:br>
              <a:rPr lang="en-GB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GB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qgis</a:t>
            </a:r>
            <a:r>
              <a:rPr lang="en-GB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GB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postgresql</a:t>
            </a:r>
            <a:r>
              <a:rPr lang="en-GB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working flow and the </a:t>
            </a:r>
            <a:r>
              <a:rPr lang="en-GB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postgis</a:t>
            </a:r>
            <a:r>
              <a:rPr lang="en-GB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capability of </a:t>
            </a:r>
            <a:r>
              <a:rPr lang="en-GB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handeling</a:t>
            </a:r>
            <a:r>
              <a:rPr lang="en-GB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geographic objects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9664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 the problem is that the </a:t>
            </a:r>
            <a:b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 read from the presentation)</a:t>
            </a:r>
            <a:b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Our objective is to solve that problem  </a:t>
            </a:r>
            <a:b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73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ddbf325230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ddbf325230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data dictionary consist of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139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Cardinality (in the example here we see that post </a:t>
            </a:r>
            <a:r>
              <a:rPr lang="en-GB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htb</a:t>
            </a:r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is the parent class and that </a:t>
            </a:r>
            <a:r>
              <a:rPr lang="en-GB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htb</a:t>
            </a:r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GB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hta</a:t>
            </a:r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are within that class)</a:t>
            </a:r>
          </a:p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also can see the</a:t>
            </a:r>
            <a:r>
              <a:rPr lang="en-GB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symbolgy</a:t>
            </a:r>
            <a:r>
              <a:rPr lang="en-GB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these classes </a:t>
            </a:r>
            <a:endParaRPr lang="en-GB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2101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Here we have a CDM /LDM diagram representation of the structure of the database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512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</a:p>
          <a:p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Table:</a:t>
            </a:r>
            <a:b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If I press and zoom here we can see one of the tables where we can identify the PK</a:t>
            </a:r>
            <a:b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FK that relate this table to another table and the unique constraint  which is underlined </a:t>
            </a:r>
          </a:p>
          <a:p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There is also the type of each feature we see here the </a:t>
            </a:r>
            <a:r>
              <a:rPr lang="en-GB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varchar</a:t>
            </a:r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(explain) the integer (explain) geometry polygon which is very important for </a:t>
            </a:r>
            <a:r>
              <a:rPr lang="en-GB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postgis</a:t>
            </a:r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recognise this tables as a shape file later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7433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can see here the relation between the site du production and the source </a:t>
            </a:r>
            <a:r>
              <a:rPr lang="en-GB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htb</a:t>
            </a:r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(press the button)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4146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09600" y="1150825"/>
            <a:ext cx="4252200" cy="23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09600" y="3546275"/>
            <a:ext cx="42522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7" Type="http://schemas.openxmlformats.org/officeDocument/2006/relationships/slide" Target="slide1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3.xml"/><Relationship Id="rId5" Type="http://schemas.openxmlformats.org/officeDocument/2006/relationships/slide" Target="slide12.xml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slide" Target="slide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slide" Target="slide17.xml"/><Relationship Id="rId7" Type="http://schemas.openxmlformats.org/officeDocument/2006/relationships/slide" Target="slide2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1.xml"/><Relationship Id="rId5" Type="http://schemas.openxmlformats.org/officeDocument/2006/relationships/slide" Target="slide20.xml"/><Relationship Id="rId4" Type="http://schemas.openxmlformats.org/officeDocument/2006/relationships/slide" Target="slide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slide" Target="slide16.xml"/><Relationship Id="rId4" Type="http://schemas.openxmlformats.org/officeDocument/2006/relationships/slide" Target="slide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slide" Target="slide16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slide" Target="slide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slide" Target="slide2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slide" Target="slide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slide" Target="slide24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slide" Target="slide33.xml"/><Relationship Id="rId1" Type="http://schemas.openxmlformats.org/officeDocument/2006/relationships/slideLayout" Target="../slideLayouts/slideLayout5.xml"/><Relationship Id="rId6" Type="http://schemas.openxmlformats.org/officeDocument/2006/relationships/slide" Target="slide34.xml"/><Relationship Id="rId5" Type="http://schemas.openxmlformats.org/officeDocument/2006/relationships/image" Target="../media/image37.png"/><Relationship Id="rId4" Type="http://schemas.openxmlformats.org/officeDocument/2006/relationships/slide" Target="slide3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" Target="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" Target="slide32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" Target="slide32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slide" Target="slide11.xml"/><Relationship Id="rId4" Type="http://schemas.openxmlformats.org/officeDocument/2006/relationships/slide" Target="slide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82859" y="2173946"/>
            <a:ext cx="3924549" cy="2694390"/>
            <a:chOff x="4445259" y="1230450"/>
            <a:chExt cx="4144514" cy="2845406"/>
          </a:xfrm>
        </p:grpSpPr>
        <p:sp>
          <p:nvSpPr>
            <p:cNvPr id="186" name="Google Shape;60;p15"/>
            <p:cNvSpPr/>
            <p:nvPr/>
          </p:nvSpPr>
          <p:spPr>
            <a:xfrm>
              <a:off x="6850801" y="2914633"/>
              <a:ext cx="1738972" cy="1021672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7" name="Google Shape;61;p15"/>
            <p:cNvGrpSpPr/>
            <p:nvPr/>
          </p:nvGrpSpPr>
          <p:grpSpPr>
            <a:xfrm>
              <a:off x="4445259" y="1761916"/>
              <a:ext cx="1801298" cy="2313940"/>
              <a:chOff x="2616388" y="1504175"/>
              <a:chExt cx="2082425" cy="2675075"/>
            </a:xfrm>
          </p:grpSpPr>
          <p:sp>
            <p:nvSpPr>
              <p:cNvPr id="188" name="Google Shape;62;p15"/>
              <p:cNvSpPr/>
              <p:nvPr/>
            </p:nvSpPr>
            <p:spPr>
              <a:xfrm>
                <a:off x="2616688" y="3345475"/>
                <a:ext cx="1897575" cy="833775"/>
              </a:xfrm>
              <a:custGeom>
                <a:avLst/>
                <a:gdLst/>
                <a:ahLst/>
                <a:cxnLst/>
                <a:rect l="l" t="t" r="r" b="b"/>
                <a:pathLst>
                  <a:path w="75903" h="33351" extrusionOk="0">
                    <a:moveTo>
                      <a:pt x="0" y="1"/>
                    </a:moveTo>
                    <a:lnTo>
                      <a:pt x="0" y="989"/>
                    </a:lnTo>
                    <a:cubicBezTo>
                      <a:pt x="0" y="1108"/>
                      <a:pt x="72" y="1215"/>
                      <a:pt x="191" y="1275"/>
                    </a:cubicBezTo>
                    <a:lnTo>
                      <a:pt x="55472" y="33195"/>
                    </a:lnTo>
                    <a:cubicBezTo>
                      <a:pt x="55829" y="33350"/>
                      <a:pt x="56246" y="33338"/>
                      <a:pt x="56591" y="33148"/>
                    </a:cubicBezTo>
                    <a:lnTo>
                      <a:pt x="75629" y="22158"/>
                    </a:lnTo>
                    <a:cubicBezTo>
                      <a:pt x="75784" y="22087"/>
                      <a:pt x="75879" y="21944"/>
                      <a:pt x="75903" y="21789"/>
                    </a:cubicBezTo>
                    <a:lnTo>
                      <a:pt x="75903" y="208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63;p15"/>
              <p:cNvSpPr/>
              <p:nvPr/>
            </p:nvSpPr>
            <p:spPr>
              <a:xfrm>
                <a:off x="2616388" y="3057550"/>
                <a:ext cx="1897875" cy="1095775"/>
              </a:xfrm>
              <a:custGeom>
                <a:avLst/>
                <a:gdLst/>
                <a:ahLst/>
                <a:cxnLst/>
                <a:rect l="l" t="t" r="r" b="b"/>
                <a:pathLst>
                  <a:path w="75915" h="43831" extrusionOk="0">
                    <a:moveTo>
                      <a:pt x="19950" y="0"/>
                    </a:moveTo>
                    <a:cubicBezTo>
                      <a:pt x="19729" y="0"/>
                      <a:pt x="19496" y="55"/>
                      <a:pt x="19312" y="159"/>
                    </a:cubicBezTo>
                    <a:lnTo>
                      <a:pt x="274" y="11149"/>
                    </a:lnTo>
                    <a:cubicBezTo>
                      <a:pt x="120" y="11220"/>
                      <a:pt x="24" y="11351"/>
                      <a:pt x="0" y="11518"/>
                    </a:cubicBezTo>
                    <a:cubicBezTo>
                      <a:pt x="12" y="11637"/>
                      <a:pt x="84" y="11744"/>
                      <a:pt x="191" y="11804"/>
                    </a:cubicBezTo>
                    <a:lnTo>
                      <a:pt x="55484" y="43724"/>
                    </a:lnTo>
                    <a:cubicBezTo>
                      <a:pt x="55647" y="43795"/>
                      <a:pt x="55822" y="43831"/>
                      <a:pt x="55998" y="43831"/>
                    </a:cubicBezTo>
                    <a:cubicBezTo>
                      <a:pt x="56207" y="43831"/>
                      <a:pt x="56415" y="43780"/>
                      <a:pt x="56603" y="43677"/>
                    </a:cubicBezTo>
                    <a:lnTo>
                      <a:pt x="75641" y="32687"/>
                    </a:lnTo>
                    <a:cubicBezTo>
                      <a:pt x="75796" y="32616"/>
                      <a:pt x="75891" y="32485"/>
                      <a:pt x="75915" y="32318"/>
                    </a:cubicBezTo>
                    <a:cubicBezTo>
                      <a:pt x="75903" y="32199"/>
                      <a:pt x="75831" y="32080"/>
                      <a:pt x="75724" y="32032"/>
                    </a:cubicBezTo>
                    <a:lnTo>
                      <a:pt x="20432" y="112"/>
                    </a:lnTo>
                    <a:cubicBezTo>
                      <a:pt x="20303" y="37"/>
                      <a:pt x="20131" y="0"/>
                      <a:pt x="1995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64;p15"/>
              <p:cNvSpPr/>
              <p:nvPr/>
            </p:nvSpPr>
            <p:spPr>
              <a:xfrm>
                <a:off x="2643763" y="3070150"/>
                <a:ext cx="1853825" cy="1070400"/>
              </a:xfrm>
              <a:custGeom>
                <a:avLst/>
                <a:gdLst/>
                <a:ahLst/>
                <a:cxnLst/>
                <a:rect l="l" t="t" r="r" b="b"/>
                <a:pathLst>
                  <a:path w="74153" h="42816" extrusionOk="0">
                    <a:moveTo>
                      <a:pt x="54841" y="42732"/>
                    </a:moveTo>
                    <a:lnTo>
                      <a:pt x="156" y="11157"/>
                    </a:lnTo>
                    <a:cubicBezTo>
                      <a:pt x="1" y="11073"/>
                      <a:pt x="25" y="10931"/>
                      <a:pt x="191" y="10823"/>
                    </a:cubicBezTo>
                    <a:lnTo>
                      <a:pt x="18741" y="108"/>
                    </a:lnTo>
                    <a:cubicBezTo>
                      <a:pt x="18920" y="13"/>
                      <a:pt x="19134" y="1"/>
                      <a:pt x="19313" y="84"/>
                    </a:cubicBezTo>
                    <a:lnTo>
                      <a:pt x="74010" y="31671"/>
                    </a:lnTo>
                    <a:cubicBezTo>
                      <a:pt x="74153" y="31755"/>
                      <a:pt x="74129" y="31897"/>
                      <a:pt x="73962" y="31993"/>
                    </a:cubicBezTo>
                    <a:lnTo>
                      <a:pt x="55413" y="42708"/>
                    </a:lnTo>
                    <a:cubicBezTo>
                      <a:pt x="55234" y="42815"/>
                      <a:pt x="55020" y="42815"/>
                      <a:pt x="54841" y="427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1" name="Google Shape;65;p15"/>
              <p:cNvGrpSpPr/>
              <p:nvPr/>
            </p:nvGrpSpPr>
            <p:grpSpPr>
              <a:xfrm>
                <a:off x="2723238" y="3123575"/>
                <a:ext cx="1675550" cy="965475"/>
                <a:chOff x="2723238" y="3123575"/>
                <a:chExt cx="1675550" cy="965475"/>
              </a:xfrm>
            </p:grpSpPr>
            <p:sp>
              <p:nvSpPr>
                <p:cNvPr id="199" name="Google Shape;66;p15"/>
                <p:cNvSpPr/>
                <p:nvPr/>
              </p:nvSpPr>
              <p:spPr>
                <a:xfrm>
                  <a:off x="3065263" y="3123575"/>
                  <a:ext cx="141100" cy="7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4" h="3169" extrusionOk="0">
                      <a:moveTo>
                        <a:pt x="2190" y="0"/>
                      </a:moveTo>
                      <a:cubicBezTo>
                        <a:pt x="2018" y="0"/>
                        <a:pt x="1846" y="42"/>
                        <a:pt x="1691" y="126"/>
                      </a:cubicBezTo>
                      <a:lnTo>
                        <a:pt x="310" y="924"/>
                      </a:lnTo>
                      <a:cubicBezTo>
                        <a:pt x="36" y="1090"/>
                        <a:pt x="0" y="1328"/>
                        <a:pt x="238" y="1459"/>
                      </a:cubicBezTo>
                      <a:lnTo>
                        <a:pt x="3036" y="3079"/>
                      </a:lnTo>
                      <a:cubicBezTo>
                        <a:pt x="3173" y="3139"/>
                        <a:pt x="3317" y="3169"/>
                        <a:pt x="3460" y="3169"/>
                      </a:cubicBezTo>
                      <a:cubicBezTo>
                        <a:pt x="3629" y="3169"/>
                        <a:pt x="3798" y="3127"/>
                        <a:pt x="3953" y="3043"/>
                      </a:cubicBezTo>
                      <a:lnTo>
                        <a:pt x="5346" y="2233"/>
                      </a:lnTo>
                      <a:cubicBezTo>
                        <a:pt x="5620" y="2067"/>
                        <a:pt x="5644" y="1828"/>
                        <a:pt x="5406" y="1697"/>
                      </a:cubicBezTo>
                      <a:lnTo>
                        <a:pt x="2619" y="90"/>
                      </a:lnTo>
                      <a:cubicBezTo>
                        <a:pt x="2483" y="30"/>
                        <a:pt x="2337" y="0"/>
                        <a:pt x="219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67;p15"/>
                <p:cNvSpPr/>
                <p:nvPr/>
              </p:nvSpPr>
              <p:spPr>
                <a:xfrm>
                  <a:off x="3197713" y="3200100"/>
                  <a:ext cx="141100" cy="7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4" h="3168" extrusionOk="0">
                      <a:moveTo>
                        <a:pt x="2199" y="0"/>
                      </a:moveTo>
                      <a:cubicBezTo>
                        <a:pt x="2023" y="0"/>
                        <a:pt x="1848" y="45"/>
                        <a:pt x="1691" y="137"/>
                      </a:cubicBezTo>
                      <a:lnTo>
                        <a:pt x="310" y="934"/>
                      </a:lnTo>
                      <a:cubicBezTo>
                        <a:pt x="36" y="1089"/>
                        <a:pt x="0" y="1327"/>
                        <a:pt x="239" y="1470"/>
                      </a:cubicBezTo>
                      <a:lnTo>
                        <a:pt x="3036" y="3077"/>
                      </a:lnTo>
                      <a:cubicBezTo>
                        <a:pt x="3173" y="3137"/>
                        <a:pt x="3317" y="3167"/>
                        <a:pt x="3460" y="3167"/>
                      </a:cubicBezTo>
                      <a:cubicBezTo>
                        <a:pt x="3630" y="3167"/>
                        <a:pt x="3798" y="3126"/>
                        <a:pt x="3953" y="3042"/>
                      </a:cubicBezTo>
                      <a:lnTo>
                        <a:pt x="5346" y="2244"/>
                      </a:lnTo>
                      <a:cubicBezTo>
                        <a:pt x="5620" y="2077"/>
                        <a:pt x="5644" y="1839"/>
                        <a:pt x="5406" y="1708"/>
                      </a:cubicBezTo>
                      <a:lnTo>
                        <a:pt x="2620" y="89"/>
                      </a:lnTo>
                      <a:cubicBezTo>
                        <a:pt x="2486" y="30"/>
                        <a:pt x="2342" y="0"/>
                        <a:pt x="219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68;p15"/>
                <p:cNvSpPr/>
                <p:nvPr/>
              </p:nvSpPr>
              <p:spPr>
                <a:xfrm>
                  <a:off x="3330463" y="3276550"/>
                  <a:ext cx="140825" cy="7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3" h="3163" extrusionOk="0">
                      <a:moveTo>
                        <a:pt x="2179" y="1"/>
                      </a:moveTo>
                      <a:cubicBezTo>
                        <a:pt x="2006" y="1"/>
                        <a:pt x="1834" y="43"/>
                        <a:pt x="1679" y="127"/>
                      </a:cubicBezTo>
                      <a:lnTo>
                        <a:pt x="298" y="924"/>
                      </a:lnTo>
                      <a:cubicBezTo>
                        <a:pt x="24" y="1091"/>
                        <a:pt x="1" y="1329"/>
                        <a:pt x="227" y="1460"/>
                      </a:cubicBezTo>
                      <a:lnTo>
                        <a:pt x="3025" y="3067"/>
                      </a:lnTo>
                      <a:cubicBezTo>
                        <a:pt x="3159" y="3132"/>
                        <a:pt x="3300" y="3162"/>
                        <a:pt x="3441" y="3162"/>
                      </a:cubicBezTo>
                      <a:cubicBezTo>
                        <a:pt x="3613" y="3162"/>
                        <a:pt x="3784" y="3117"/>
                        <a:pt x="3942" y="3032"/>
                      </a:cubicBezTo>
                      <a:lnTo>
                        <a:pt x="5335" y="2234"/>
                      </a:lnTo>
                      <a:cubicBezTo>
                        <a:pt x="5608" y="2079"/>
                        <a:pt x="5632" y="1841"/>
                        <a:pt x="5394" y="1698"/>
                      </a:cubicBezTo>
                      <a:lnTo>
                        <a:pt x="2608" y="91"/>
                      </a:lnTo>
                      <a:cubicBezTo>
                        <a:pt x="2472" y="31"/>
                        <a:pt x="2325" y="1"/>
                        <a:pt x="217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69;p15"/>
                <p:cNvSpPr/>
                <p:nvPr/>
              </p:nvSpPr>
              <p:spPr>
                <a:xfrm>
                  <a:off x="3462613" y="3353050"/>
                  <a:ext cx="141125" cy="7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5" h="3163" extrusionOk="0">
                      <a:moveTo>
                        <a:pt x="2191" y="1"/>
                      </a:moveTo>
                      <a:cubicBezTo>
                        <a:pt x="2019" y="1"/>
                        <a:pt x="1846" y="43"/>
                        <a:pt x="1692" y="127"/>
                      </a:cubicBezTo>
                      <a:lnTo>
                        <a:pt x="311" y="924"/>
                      </a:lnTo>
                      <a:cubicBezTo>
                        <a:pt x="37" y="1091"/>
                        <a:pt x="1" y="1329"/>
                        <a:pt x="239" y="1460"/>
                      </a:cubicBezTo>
                      <a:lnTo>
                        <a:pt x="3037" y="3067"/>
                      </a:lnTo>
                      <a:cubicBezTo>
                        <a:pt x="3171" y="3132"/>
                        <a:pt x="3315" y="3162"/>
                        <a:pt x="3458" y="3162"/>
                      </a:cubicBezTo>
                      <a:cubicBezTo>
                        <a:pt x="3634" y="3162"/>
                        <a:pt x="3809" y="3117"/>
                        <a:pt x="3966" y="3032"/>
                      </a:cubicBezTo>
                      <a:lnTo>
                        <a:pt x="5347" y="2234"/>
                      </a:lnTo>
                      <a:cubicBezTo>
                        <a:pt x="5609" y="2079"/>
                        <a:pt x="5645" y="1841"/>
                        <a:pt x="5406" y="1698"/>
                      </a:cubicBezTo>
                      <a:lnTo>
                        <a:pt x="2620" y="91"/>
                      </a:lnTo>
                      <a:cubicBezTo>
                        <a:pt x="2484" y="31"/>
                        <a:pt x="2337" y="1"/>
                        <a:pt x="219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70;p15"/>
                <p:cNvSpPr/>
                <p:nvPr/>
              </p:nvSpPr>
              <p:spPr>
                <a:xfrm>
                  <a:off x="3595388" y="3429425"/>
                  <a:ext cx="140800" cy="7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2" h="3168" extrusionOk="0">
                      <a:moveTo>
                        <a:pt x="2187" y="1"/>
                      </a:moveTo>
                      <a:cubicBezTo>
                        <a:pt x="2013" y="1"/>
                        <a:pt x="1841" y="46"/>
                        <a:pt x="1691" y="131"/>
                      </a:cubicBezTo>
                      <a:lnTo>
                        <a:pt x="298" y="929"/>
                      </a:lnTo>
                      <a:cubicBezTo>
                        <a:pt x="24" y="1096"/>
                        <a:pt x="0" y="1334"/>
                        <a:pt x="238" y="1465"/>
                      </a:cubicBezTo>
                      <a:lnTo>
                        <a:pt x="3024" y="3072"/>
                      </a:lnTo>
                      <a:cubicBezTo>
                        <a:pt x="3158" y="3137"/>
                        <a:pt x="3302" y="3167"/>
                        <a:pt x="3446" y="3167"/>
                      </a:cubicBezTo>
                      <a:cubicBezTo>
                        <a:pt x="3621" y="3167"/>
                        <a:pt x="3796" y="3122"/>
                        <a:pt x="3953" y="3037"/>
                      </a:cubicBezTo>
                      <a:lnTo>
                        <a:pt x="5334" y="2239"/>
                      </a:lnTo>
                      <a:cubicBezTo>
                        <a:pt x="5608" y="2084"/>
                        <a:pt x="5632" y="1846"/>
                        <a:pt x="5406" y="1703"/>
                      </a:cubicBezTo>
                      <a:lnTo>
                        <a:pt x="2608" y="96"/>
                      </a:lnTo>
                      <a:cubicBezTo>
                        <a:pt x="2474" y="31"/>
                        <a:pt x="2330" y="1"/>
                        <a:pt x="218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71;p15"/>
                <p:cNvSpPr/>
                <p:nvPr/>
              </p:nvSpPr>
              <p:spPr>
                <a:xfrm>
                  <a:off x="3727838" y="3505775"/>
                  <a:ext cx="141100" cy="7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4" h="3173" extrusionOk="0">
                      <a:moveTo>
                        <a:pt x="2188" y="1"/>
                      </a:moveTo>
                      <a:cubicBezTo>
                        <a:pt x="2014" y="1"/>
                        <a:pt x="1842" y="46"/>
                        <a:pt x="1691" y="137"/>
                      </a:cubicBezTo>
                      <a:lnTo>
                        <a:pt x="298" y="935"/>
                      </a:lnTo>
                      <a:cubicBezTo>
                        <a:pt x="24" y="1090"/>
                        <a:pt x="0" y="1328"/>
                        <a:pt x="239" y="1471"/>
                      </a:cubicBezTo>
                      <a:lnTo>
                        <a:pt x="3025" y="3078"/>
                      </a:lnTo>
                      <a:cubicBezTo>
                        <a:pt x="3159" y="3142"/>
                        <a:pt x="3302" y="3173"/>
                        <a:pt x="3446" y="3173"/>
                      </a:cubicBezTo>
                      <a:cubicBezTo>
                        <a:pt x="3621" y="3173"/>
                        <a:pt x="3796" y="3128"/>
                        <a:pt x="3953" y="3042"/>
                      </a:cubicBezTo>
                      <a:lnTo>
                        <a:pt x="5334" y="2245"/>
                      </a:lnTo>
                      <a:cubicBezTo>
                        <a:pt x="5608" y="2090"/>
                        <a:pt x="5644" y="1852"/>
                        <a:pt x="5406" y="1709"/>
                      </a:cubicBezTo>
                      <a:lnTo>
                        <a:pt x="2608" y="90"/>
                      </a:lnTo>
                      <a:cubicBezTo>
                        <a:pt x="2474" y="31"/>
                        <a:pt x="2330" y="1"/>
                        <a:pt x="218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72;p15"/>
                <p:cNvSpPr/>
                <p:nvPr/>
              </p:nvSpPr>
              <p:spPr>
                <a:xfrm>
                  <a:off x="3860288" y="3582425"/>
                  <a:ext cx="141125" cy="7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5" h="3167" extrusionOk="0">
                      <a:moveTo>
                        <a:pt x="2188" y="1"/>
                      </a:moveTo>
                      <a:cubicBezTo>
                        <a:pt x="2014" y="1"/>
                        <a:pt x="1842" y="46"/>
                        <a:pt x="1691" y="131"/>
                      </a:cubicBezTo>
                      <a:lnTo>
                        <a:pt x="298" y="929"/>
                      </a:lnTo>
                      <a:cubicBezTo>
                        <a:pt x="25" y="1084"/>
                        <a:pt x="1" y="1322"/>
                        <a:pt x="239" y="1465"/>
                      </a:cubicBezTo>
                      <a:lnTo>
                        <a:pt x="3025" y="3072"/>
                      </a:lnTo>
                      <a:cubicBezTo>
                        <a:pt x="3159" y="3136"/>
                        <a:pt x="3303" y="3167"/>
                        <a:pt x="3446" y="3167"/>
                      </a:cubicBezTo>
                      <a:cubicBezTo>
                        <a:pt x="3621" y="3167"/>
                        <a:pt x="3796" y="3121"/>
                        <a:pt x="3954" y="3036"/>
                      </a:cubicBezTo>
                      <a:lnTo>
                        <a:pt x="5335" y="2239"/>
                      </a:lnTo>
                      <a:cubicBezTo>
                        <a:pt x="5609" y="2084"/>
                        <a:pt x="5644" y="1846"/>
                        <a:pt x="5406" y="1703"/>
                      </a:cubicBezTo>
                      <a:lnTo>
                        <a:pt x="2608" y="95"/>
                      </a:lnTo>
                      <a:cubicBezTo>
                        <a:pt x="2474" y="31"/>
                        <a:pt x="2330" y="1"/>
                        <a:pt x="218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73;p15"/>
                <p:cNvSpPr/>
                <p:nvPr/>
              </p:nvSpPr>
              <p:spPr>
                <a:xfrm>
                  <a:off x="3992738" y="3658925"/>
                  <a:ext cx="141125" cy="7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5" h="3167" extrusionOk="0">
                      <a:moveTo>
                        <a:pt x="2192" y="1"/>
                      </a:moveTo>
                      <a:cubicBezTo>
                        <a:pt x="2020" y="1"/>
                        <a:pt x="1849" y="46"/>
                        <a:pt x="1692" y="131"/>
                      </a:cubicBezTo>
                      <a:lnTo>
                        <a:pt x="299" y="929"/>
                      </a:lnTo>
                      <a:cubicBezTo>
                        <a:pt x="25" y="1084"/>
                        <a:pt x="1" y="1322"/>
                        <a:pt x="239" y="1465"/>
                      </a:cubicBezTo>
                      <a:lnTo>
                        <a:pt x="3025" y="3072"/>
                      </a:lnTo>
                      <a:cubicBezTo>
                        <a:pt x="3159" y="3136"/>
                        <a:pt x="3303" y="3167"/>
                        <a:pt x="3446" y="3167"/>
                      </a:cubicBezTo>
                      <a:cubicBezTo>
                        <a:pt x="3622" y="3167"/>
                        <a:pt x="3797" y="3121"/>
                        <a:pt x="3954" y="3036"/>
                      </a:cubicBezTo>
                      <a:lnTo>
                        <a:pt x="5335" y="2239"/>
                      </a:lnTo>
                      <a:cubicBezTo>
                        <a:pt x="5609" y="2084"/>
                        <a:pt x="5645" y="1834"/>
                        <a:pt x="5406" y="1703"/>
                      </a:cubicBezTo>
                      <a:lnTo>
                        <a:pt x="2608" y="95"/>
                      </a:lnTo>
                      <a:cubicBezTo>
                        <a:pt x="2474" y="31"/>
                        <a:pt x="2333" y="1"/>
                        <a:pt x="219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74;p15"/>
                <p:cNvSpPr/>
                <p:nvPr/>
              </p:nvSpPr>
              <p:spPr>
                <a:xfrm>
                  <a:off x="4125213" y="3735425"/>
                  <a:ext cx="141100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4" h="3162" extrusionOk="0">
                      <a:moveTo>
                        <a:pt x="2192" y="0"/>
                      </a:moveTo>
                      <a:cubicBezTo>
                        <a:pt x="2019" y="0"/>
                        <a:pt x="1848" y="46"/>
                        <a:pt x="1691" y="131"/>
                      </a:cubicBezTo>
                      <a:lnTo>
                        <a:pt x="298" y="929"/>
                      </a:lnTo>
                      <a:cubicBezTo>
                        <a:pt x="36" y="1084"/>
                        <a:pt x="0" y="1322"/>
                        <a:pt x="238" y="1464"/>
                      </a:cubicBezTo>
                      <a:lnTo>
                        <a:pt x="3024" y="3072"/>
                      </a:lnTo>
                      <a:cubicBezTo>
                        <a:pt x="3161" y="3132"/>
                        <a:pt x="3307" y="3162"/>
                        <a:pt x="3453" y="3162"/>
                      </a:cubicBezTo>
                      <a:cubicBezTo>
                        <a:pt x="3626" y="3162"/>
                        <a:pt x="3798" y="3120"/>
                        <a:pt x="3953" y="3036"/>
                      </a:cubicBezTo>
                      <a:lnTo>
                        <a:pt x="5334" y="2238"/>
                      </a:lnTo>
                      <a:cubicBezTo>
                        <a:pt x="5608" y="2084"/>
                        <a:pt x="5644" y="1845"/>
                        <a:pt x="5406" y="1703"/>
                      </a:cubicBezTo>
                      <a:lnTo>
                        <a:pt x="2608" y="95"/>
                      </a:lnTo>
                      <a:cubicBezTo>
                        <a:pt x="2474" y="31"/>
                        <a:pt x="2332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75;p15"/>
                <p:cNvSpPr/>
                <p:nvPr/>
              </p:nvSpPr>
              <p:spPr>
                <a:xfrm>
                  <a:off x="4257663" y="3811925"/>
                  <a:ext cx="141125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5" h="3162" extrusionOk="0">
                      <a:moveTo>
                        <a:pt x="2192" y="0"/>
                      </a:moveTo>
                      <a:cubicBezTo>
                        <a:pt x="2020" y="0"/>
                        <a:pt x="1848" y="46"/>
                        <a:pt x="1691" y="131"/>
                      </a:cubicBezTo>
                      <a:lnTo>
                        <a:pt x="310" y="929"/>
                      </a:lnTo>
                      <a:cubicBezTo>
                        <a:pt x="36" y="1083"/>
                        <a:pt x="1" y="1322"/>
                        <a:pt x="239" y="1464"/>
                      </a:cubicBezTo>
                      <a:lnTo>
                        <a:pt x="3037" y="3072"/>
                      </a:lnTo>
                      <a:cubicBezTo>
                        <a:pt x="3168" y="3132"/>
                        <a:pt x="3311" y="3162"/>
                        <a:pt x="3456" y="3162"/>
                      </a:cubicBezTo>
                      <a:cubicBezTo>
                        <a:pt x="3626" y="3162"/>
                        <a:pt x="3799" y="3120"/>
                        <a:pt x="3953" y="3036"/>
                      </a:cubicBezTo>
                      <a:lnTo>
                        <a:pt x="5335" y="2226"/>
                      </a:lnTo>
                      <a:cubicBezTo>
                        <a:pt x="5608" y="2072"/>
                        <a:pt x="5644" y="1833"/>
                        <a:pt x="5406" y="1703"/>
                      </a:cubicBezTo>
                      <a:lnTo>
                        <a:pt x="2608" y="95"/>
                      </a:lnTo>
                      <a:cubicBezTo>
                        <a:pt x="2474" y="31"/>
                        <a:pt x="2333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76;p15"/>
                <p:cNvSpPr/>
                <p:nvPr/>
              </p:nvSpPr>
              <p:spPr>
                <a:xfrm>
                  <a:off x="2968213" y="3176425"/>
                  <a:ext cx="145575" cy="8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3" h="3317" extrusionOk="0">
                      <a:moveTo>
                        <a:pt x="2286" y="1"/>
                      </a:moveTo>
                      <a:cubicBezTo>
                        <a:pt x="2193" y="1"/>
                        <a:pt x="2099" y="25"/>
                        <a:pt x="2013" y="72"/>
                      </a:cubicBezTo>
                      <a:lnTo>
                        <a:pt x="155" y="1143"/>
                      </a:lnTo>
                      <a:cubicBezTo>
                        <a:pt x="13" y="1226"/>
                        <a:pt x="1" y="1346"/>
                        <a:pt x="120" y="1417"/>
                      </a:cubicBezTo>
                      <a:lnTo>
                        <a:pt x="3323" y="3274"/>
                      </a:lnTo>
                      <a:cubicBezTo>
                        <a:pt x="3393" y="3302"/>
                        <a:pt x="3469" y="3316"/>
                        <a:pt x="3546" y="3316"/>
                      </a:cubicBezTo>
                      <a:cubicBezTo>
                        <a:pt x="3636" y="3316"/>
                        <a:pt x="3727" y="3296"/>
                        <a:pt x="3811" y="3251"/>
                      </a:cubicBezTo>
                      <a:lnTo>
                        <a:pt x="5668" y="2179"/>
                      </a:lnTo>
                      <a:cubicBezTo>
                        <a:pt x="5811" y="2096"/>
                        <a:pt x="5823" y="1965"/>
                        <a:pt x="5704" y="1893"/>
                      </a:cubicBezTo>
                      <a:lnTo>
                        <a:pt x="2501" y="48"/>
                      </a:lnTo>
                      <a:cubicBezTo>
                        <a:pt x="2432" y="16"/>
                        <a:pt x="2359" y="1"/>
                        <a:pt x="228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77;p15"/>
                <p:cNvSpPr/>
                <p:nvPr/>
              </p:nvSpPr>
              <p:spPr>
                <a:xfrm>
                  <a:off x="2886963" y="3223950"/>
                  <a:ext cx="201225" cy="11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9" h="4585" extrusionOk="0">
                      <a:moveTo>
                        <a:pt x="2260" y="1"/>
                      </a:moveTo>
                      <a:cubicBezTo>
                        <a:pt x="2155" y="1"/>
                        <a:pt x="2049" y="25"/>
                        <a:pt x="1953" y="76"/>
                      </a:cubicBezTo>
                      <a:lnTo>
                        <a:pt x="191" y="1100"/>
                      </a:lnTo>
                      <a:cubicBezTo>
                        <a:pt x="24" y="1195"/>
                        <a:pt x="0" y="1338"/>
                        <a:pt x="155" y="1433"/>
                      </a:cubicBezTo>
                      <a:lnTo>
                        <a:pt x="5525" y="4529"/>
                      </a:lnTo>
                      <a:cubicBezTo>
                        <a:pt x="5605" y="4566"/>
                        <a:pt x="5693" y="4584"/>
                        <a:pt x="5780" y="4584"/>
                      </a:cubicBezTo>
                      <a:cubicBezTo>
                        <a:pt x="5887" y="4584"/>
                        <a:pt x="5993" y="4557"/>
                        <a:pt x="6084" y="4505"/>
                      </a:cubicBezTo>
                      <a:lnTo>
                        <a:pt x="7858" y="3481"/>
                      </a:lnTo>
                      <a:cubicBezTo>
                        <a:pt x="8025" y="3386"/>
                        <a:pt x="8049" y="3243"/>
                        <a:pt x="7894" y="3159"/>
                      </a:cubicBezTo>
                      <a:lnTo>
                        <a:pt x="2524" y="52"/>
                      </a:lnTo>
                      <a:cubicBezTo>
                        <a:pt x="2441" y="19"/>
                        <a:pt x="2351" y="1"/>
                        <a:pt x="226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78;p15"/>
                <p:cNvSpPr/>
                <p:nvPr/>
              </p:nvSpPr>
              <p:spPr>
                <a:xfrm>
                  <a:off x="2805688" y="3271075"/>
                  <a:ext cx="217325" cy="12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3" h="4962" extrusionOk="0">
                      <a:moveTo>
                        <a:pt x="2248" y="0"/>
                      </a:moveTo>
                      <a:cubicBezTo>
                        <a:pt x="2141" y="0"/>
                        <a:pt x="2036" y="27"/>
                        <a:pt x="1942" y="84"/>
                      </a:cubicBezTo>
                      <a:lnTo>
                        <a:pt x="191" y="1096"/>
                      </a:lnTo>
                      <a:cubicBezTo>
                        <a:pt x="13" y="1191"/>
                        <a:pt x="1" y="1346"/>
                        <a:pt x="144" y="1429"/>
                      </a:cubicBezTo>
                      <a:lnTo>
                        <a:pt x="6168" y="4906"/>
                      </a:lnTo>
                      <a:cubicBezTo>
                        <a:pt x="6254" y="4943"/>
                        <a:pt x="6345" y="4961"/>
                        <a:pt x="6435" y="4961"/>
                      </a:cubicBezTo>
                      <a:cubicBezTo>
                        <a:pt x="6544" y="4961"/>
                        <a:pt x="6653" y="4934"/>
                        <a:pt x="6752" y="4882"/>
                      </a:cubicBezTo>
                      <a:lnTo>
                        <a:pt x="8502" y="3882"/>
                      </a:lnTo>
                      <a:cubicBezTo>
                        <a:pt x="8669" y="3775"/>
                        <a:pt x="8692" y="3620"/>
                        <a:pt x="8538" y="3536"/>
                      </a:cubicBezTo>
                      <a:lnTo>
                        <a:pt x="2525" y="60"/>
                      </a:lnTo>
                      <a:cubicBezTo>
                        <a:pt x="2436" y="21"/>
                        <a:pt x="2341" y="0"/>
                        <a:pt x="224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79;p15"/>
                <p:cNvSpPr/>
                <p:nvPr/>
              </p:nvSpPr>
              <p:spPr>
                <a:xfrm>
                  <a:off x="4160638" y="3864775"/>
                  <a:ext cx="145575" cy="8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3" h="3316" extrusionOk="0">
                      <a:moveTo>
                        <a:pt x="2255" y="1"/>
                      </a:moveTo>
                      <a:cubicBezTo>
                        <a:pt x="2170" y="1"/>
                        <a:pt x="2086" y="21"/>
                        <a:pt x="2012" y="65"/>
                      </a:cubicBezTo>
                      <a:lnTo>
                        <a:pt x="155" y="1148"/>
                      </a:lnTo>
                      <a:cubicBezTo>
                        <a:pt x="12" y="1220"/>
                        <a:pt x="0" y="1351"/>
                        <a:pt x="119" y="1422"/>
                      </a:cubicBezTo>
                      <a:lnTo>
                        <a:pt x="3322" y="3268"/>
                      </a:lnTo>
                      <a:cubicBezTo>
                        <a:pt x="3393" y="3300"/>
                        <a:pt x="3469" y="3316"/>
                        <a:pt x="3544" y="3316"/>
                      </a:cubicBezTo>
                      <a:cubicBezTo>
                        <a:pt x="3633" y="3316"/>
                        <a:pt x="3721" y="3294"/>
                        <a:pt x="3798" y="3256"/>
                      </a:cubicBezTo>
                      <a:lnTo>
                        <a:pt x="5667" y="2172"/>
                      </a:lnTo>
                      <a:cubicBezTo>
                        <a:pt x="5810" y="2089"/>
                        <a:pt x="5822" y="1970"/>
                        <a:pt x="5691" y="1898"/>
                      </a:cubicBezTo>
                      <a:lnTo>
                        <a:pt x="2489" y="53"/>
                      </a:lnTo>
                      <a:cubicBezTo>
                        <a:pt x="2414" y="19"/>
                        <a:pt x="2334" y="1"/>
                        <a:pt x="22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80;p15"/>
                <p:cNvSpPr/>
                <p:nvPr/>
              </p:nvSpPr>
              <p:spPr>
                <a:xfrm>
                  <a:off x="4023113" y="3879875"/>
                  <a:ext cx="200950" cy="11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38" h="4581" extrusionOk="0">
                      <a:moveTo>
                        <a:pt x="2268" y="0"/>
                      </a:moveTo>
                      <a:cubicBezTo>
                        <a:pt x="2160" y="0"/>
                        <a:pt x="2051" y="28"/>
                        <a:pt x="1953" y="80"/>
                      </a:cubicBezTo>
                      <a:lnTo>
                        <a:pt x="191" y="1092"/>
                      </a:lnTo>
                      <a:cubicBezTo>
                        <a:pt x="24" y="1199"/>
                        <a:pt x="0" y="1342"/>
                        <a:pt x="143" y="1425"/>
                      </a:cubicBezTo>
                      <a:lnTo>
                        <a:pt x="5513" y="4521"/>
                      </a:lnTo>
                      <a:cubicBezTo>
                        <a:pt x="5597" y="4560"/>
                        <a:pt x="5688" y="4581"/>
                        <a:pt x="5780" y="4581"/>
                      </a:cubicBezTo>
                      <a:cubicBezTo>
                        <a:pt x="5885" y="4581"/>
                        <a:pt x="5990" y="4554"/>
                        <a:pt x="6085" y="4497"/>
                      </a:cubicBezTo>
                      <a:lnTo>
                        <a:pt x="7847" y="3485"/>
                      </a:lnTo>
                      <a:cubicBezTo>
                        <a:pt x="8013" y="3390"/>
                        <a:pt x="8037" y="3235"/>
                        <a:pt x="7882" y="3152"/>
                      </a:cubicBezTo>
                      <a:lnTo>
                        <a:pt x="2525" y="56"/>
                      </a:lnTo>
                      <a:cubicBezTo>
                        <a:pt x="2444" y="19"/>
                        <a:pt x="2357" y="0"/>
                        <a:pt x="226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81;p15"/>
                <p:cNvSpPr/>
                <p:nvPr/>
              </p:nvSpPr>
              <p:spPr>
                <a:xfrm>
                  <a:off x="3925188" y="3917450"/>
                  <a:ext cx="217300" cy="12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2" h="4959" extrusionOk="0">
                      <a:moveTo>
                        <a:pt x="2253" y="1"/>
                      </a:moveTo>
                      <a:cubicBezTo>
                        <a:pt x="2143" y="1"/>
                        <a:pt x="2033" y="31"/>
                        <a:pt x="1929" y="89"/>
                      </a:cubicBezTo>
                      <a:lnTo>
                        <a:pt x="191" y="1089"/>
                      </a:lnTo>
                      <a:cubicBezTo>
                        <a:pt x="12" y="1184"/>
                        <a:pt x="0" y="1351"/>
                        <a:pt x="143" y="1422"/>
                      </a:cubicBezTo>
                      <a:lnTo>
                        <a:pt x="6168" y="4899"/>
                      </a:lnTo>
                      <a:cubicBezTo>
                        <a:pt x="6257" y="4938"/>
                        <a:pt x="6351" y="4959"/>
                        <a:pt x="6445" y="4959"/>
                      </a:cubicBezTo>
                      <a:cubicBezTo>
                        <a:pt x="6551" y="4959"/>
                        <a:pt x="6656" y="4932"/>
                        <a:pt x="6751" y="4875"/>
                      </a:cubicBezTo>
                      <a:lnTo>
                        <a:pt x="8501" y="3875"/>
                      </a:lnTo>
                      <a:cubicBezTo>
                        <a:pt x="8668" y="3780"/>
                        <a:pt x="8692" y="3625"/>
                        <a:pt x="8537" y="3542"/>
                      </a:cubicBezTo>
                      <a:lnTo>
                        <a:pt x="2524" y="65"/>
                      </a:lnTo>
                      <a:cubicBezTo>
                        <a:pt x="2438" y="22"/>
                        <a:pt x="2346" y="1"/>
                        <a:pt x="225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82;p15"/>
                <p:cNvSpPr/>
                <p:nvPr/>
              </p:nvSpPr>
              <p:spPr>
                <a:xfrm>
                  <a:off x="2723238" y="3317650"/>
                  <a:ext cx="145875" cy="8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5" h="3319" extrusionOk="0">
                      <a:moveTo>
                        <a:pt x="2284" y="0"/>
                      </a:moveTo>
                      <a:cubicBezTo>
                        <a:pt x="2201" y="0"/>
                        <a:pt x="2120" y="21"/>
                        <a:pt x="2049" y="66"/>
                      </a:cubicBezTo>
                      <a:lnTo>
                        <a:pt x="156" y="1150"/>
                      </a:lnTo>
                      <a:cubicBezTo>
                        <a:pt x="25" y="1233"/>
                        <a:pt x="1" y="1352"/>
                        <a:pt x="120" y="1412"/>
                      </a:cubicBezTo>
                      <a:lnTo>
                        <a:pt x="3346" y="3281"/>
                      </a:lnTo>
                      <a:cubicBezTo>
                        <a:pt x="3408" y="3307"/>
                        <a:pt x="3474" y="3319"/>
                        <a:pt x="3541" y="3319"/>
                      </a:cubicBezTo>
                      <a:cubicBezTo>
                        <a:pt x="3629" y="3319"/>
                        <a:pt x="3718" y="3298"/>
                        <a:pt x="3799" y="3257"/>
                      </a:cubicBezTo>
                      <a:lnTo>
                        <a:pt x="5680" y="2174"/>
                      </a:lnTo>
                      <a:cubicBezTo>
                        <a:pt x="5823" y="2090"/>
                        <a:pt x="5835" y="1971"/>
                        <a:pt x="5716" y="1912"/>
                      </a:cubicBezTo>
                      <a:lnTo>
                        <a:pt x="2489" y="42"/>
                      </a:lnTo>
                      <a:cubicBezTo>
                        <a:pt x="2424" y="15"/>
                        <a:pt x="2353" y="0"/>
                        <a:pt x="228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83;p15"/>
                <p:cNvSpPr/>
                <p:nvPr/>
              </p:nvSpPr>
              <p:spPr>
                <a:xfrm>
                  <a:off x="2829513" y="3378950"/>
                  <a:ext cx="145875" cy="8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5" h="3324" extrusionOk="0">
                      <a:moveTo>
                        <a:pt x="2289" y="1"/>
                      </a:moveTo>
                      <a:cubicBezTo>
                        <a:pt x="2207" y="1"/>
                        <a:pt x="2126" y="22"/>
                        <a:pt x="2048" y="67"/>
                      </a:cubicBezTo>
                      <a:lnTo>
                        <a:pt x="155" y="1150"/>
                      </a:lnTo>
                      <a:cubicBezTo>
                        <a:pt x="24" y="1234"/>
                        <a:pt x="0" y="1353"/>
                        <a:pt x="119" y="1412"/>
                      </a:cubicBezTo>
                      <a:lnTo>
                        <a:pt x="3346" y="3281"/>
                      </a:lnTo>
                      <a:cubicBezTo>
                        <a:pt x="3411" y="3309"/>
                        <a:pt x="3484" y="3324"/>
                        <a:pt x="3557" y="3324"/>
                      </a:cubicBezTo>
                      <a:cubicBezTo>
                        <a:pt x="3642" y="3324"/>
                        <a:pt x="3727" y="3303"/>
                        <a:pt x="3798" y="3258"/>
                      </a:cubicBezTo>
                      <a:lnTo>
                        <a:pt x="5692" y="2174"/>
                      </a:lnTo>
                      <a:cubicBezTo>
                        <a:pt x="5823" y="2091"/>
                        <a:pt x="5834" y="1972"/>
                        <a:pt x="5727" y="1912"/>
                      </a:cubicBezTo>
                      <a:lnTo>
                        <a:pt x="2501" y="43"/>
                      </a:lnTo>
                      <a:cubicBezTo>
                        <a:pt x="2430" y="16"/>
                        <a:pt x="2359" y="1"/>
                        <a:pt x="228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84;p15"/>
                <p:cNvSpPr/>
                <p:nvPr/>
              </p:nvSpPr>
              <p:spPr>
                <a:xfrm>
                  <a:off x="2935763" y="3440275"/>
                  <a:ext cx="145875" cy="8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5" h="3324" extrusionOk="0">
                      <a:moveTo>
                        <a:pt x="2284" y="1"/>
                      </a:moveTo>
                      <a:cubicBezTo>
                        <a:pt x="2201" y="1"/>
                        <a:pt x="2120" y="21"/>
                        <a:pt x="2049" y="66"/>
                      </a:cubicBezTo>
                      <a:lnTo>
                        <a:pt x="156" y="1150"/>
                      </a:lnTo>
                      <a:cubicBezTo>
                        <a:pt x="25" y="1233"/>
                        <a:pt x="1" y="1352"/>
                        <a:pt x="120" y="1412"/>
                      </a:cubicBezTo>
                      <a:lnTo>
                        <a:pt x="3347" y="3281"/>
                      </a:lnTo>
                      <a:cubicBezTo>
                        <a:pt x="3412" y="3308"/>
                        <a:pt x="3482" y="3323"/>
                        <a:pt x="3553" y="3323"/>
                      </a:cubicBezTo>
                      <a:cubicBezTo>
                        <a:pt x="3637" y="3323"/>
                        <a:pt x="3722" y="3303"/>
                        <a:pt x="3799" y="3257"/>
                      </a:cubicBezTo>
                      <a:lnTo>
                        <a:pt x="5692" y="2174"/>
                      </a:lnTo>
                      <a:cubicBezTo>
                        <a:pt x="5823" y="2091"/>
                        <a:pt x="5835" y="1971"/>
                        <a:pt x="5716" y="1912"/>
                      </a:cubicBezTo>
                      <a:lnTo>
                        <a:pt x="2489" y="43"/>
                      </a:lnTo>
                      <a:cubicBezTo>
                        <a:pt x="2424" y="15"/>
                        <a:pt x="2353" y="1"/>
                        <a:pt x="228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85;p15"/>
                <p:cNvSpPr/>
                <p:nvPr/>
              </p:nvSpPr>
              <p:spPr>
                <a:xfrm>
                  <a:off x="2990838" y="3378025"/>
                  <a:ext cx="121175" cy="6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2743" extrusionOk="0">
                      <a:moveTo>
                        <a:pt x="2257" y="0"/>
                      </a:moveTo>
                      <a:cubicBezTo>
                        <a:pt x="2146" y="0"/>
                        <a:pt x="2034" y="28"/>
                        <a:pt x="1929" y="80"/>
                      </a:cubicBezTo>
                      <a:lnTo>
                        <a:pt x="191" y="1092"/>
                      </a:lnTo>
                      <a:cubicBezTo>
                        <a:pt x="12" y="1199"/>
                        <a:pt x="1" y="1342"/>
                        <a:pt x="143" y="1437"/>
                      </a:cubicBezTo>
                      <a:lnTo>
                        <a:pt x="2310" y="2687"/>
                      </a:lnTo>
                      <a:cubicBezTo>
                        <a:pt x="2394" y="2724"/>
                        <a:pt x="2484" y="2742"/>
                        <a:pt x="2574" y="2742"/>
                      </a:cubicBezTo>
                      <a:cubicBezTo>
                        <a:pt x="2690" y="2742"/>
                        <a:pt x="2805" y="2712"/>
                        <a:pt x="2906" y="2652"/>
                      </a:cubicBezTo>
                      <a:lnTo>
                        <a:pt x="4656" y="1652"/>
                      </a:lnTo>
                      <a:cubicBezTo>
                        <a:pt x="4823" y="1544"/>
                        <a:pt x="4846" y="1402"/>
                        <a:pt x="4692" y="1306"/>
                      </a:cubicBezTo>
                      <a:lnTo>
                        <a:pt x="2525" y="56"/>
                      </a:lnTo>
                      <a:cubicBezTo>
                        <a:pt x="2439" y="19"/>
                        <a:pt x="2348" y="0"/>
                        <a:pt x="22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86;p15"/>
                <p:cNvSpPr/>
                <p:nvPr/>
              </p:nvSpPr>
              <p:spPr>
                <a:xfrm>
                  <a:off x="3075663" y="3426925"/>
                  <a:ext cx="120875" cy="6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5" h="2740" extrusionOk="0">
                      <a:moveTo>
                        <a:pt x="2255" y="0"/>
                      </a:moveTo>
                      <a:cubicBezTo>
                        <a:pt x="2146" y="0"/>
                        <a:pt x="2039" y="30"/>
                        <a:pt x="1942" y="89"/>
                      </a:cubicBezTo>
                      <a:lnTo>
                        <a:pt x="191" y="1089"/>
                      </a:lnTo>
                      <a:cubicBezTo>
                        <a:pt x="13" y="1196"/>
                        <a:pt x="1" y="1339"/>
                        <a:pt x="156" y="1434"/>
                      </a:cubicBezTo>
                      <a:lnTo>
                        <a:pt x="2311" y="2684"/>
                      </a:lnTo>
                      <a:cubicBezTo>
                        <a:pt x="2396" y="2722"/>
                        <a:pt x="2487" y="2740"/>
                        <a:pt x="2578" y="2740"/>
                      </a:cubicBezTo>
                      <a:cubicBezTo>
                        <a:pt x="2689" y="2740"/>
                        <a:pt x="2801" y="2713"/>
                        <a:pt x="2906" y="2660"/>
                      </a:cubicBezTo>
                      <a:lnTo>
                        <a:pt x="4644" y="1648"/>
                      </a:lnTo>
                      <a:cubicBezTo>
                        <a:pt x="4823" y="1553"/>
                        <a:pt x="4835" y="1398"/>
                        <a:pt x="4692" y="1315"/>
                      </a:cubicBezTo>
                      <a:lnTo>
                        <a:pt x="2525" y="65"/>
                      </a:lnTo>
                      <a:cubicBezTo>
                        <a:pt x="2438" y="21"/>
                        <a:pt x="2346" y="0"/>
                        <a:pt x="225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87;p15"/>
                <p:cNvSpPr/>
                <p:nvPr/>
              </p:nvSpPr>
              <p:spPr>
                <a:xfrm>
                  <a:off x="3160513" y="3475950"/>
                  <a:ext cx="120875" cy="6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5" h="2741" extrusionOk="0">
                      <a:moveTo>
                        <a:pt x="2258" y="1"/>
                      </a:moveTo>
                      <a:cubicBezTo>
                        <a:pt x="2148" y="1"/>
                        <a:pt x="2039" y="28"/>
                        <a:pt x="1941" y="80"/>
                      </a:cubicBezTo>
                      <a:lnTo>
                        <a:pt x="191" y="1092"/>
                      </a:lnTo>
                      <a:cubicBezTo>
                        <a:pt x="24" y="1187"/>
                        <a:pt x="0" y="1342"/>
                        <a:pt x="155" y="1426"/>
                      </a:cubicBezTo>
                      <a:lnTo>
                        <a:pt x="2322" y="2676"/>
                      </a:lnTo>
                      <a:cubicBezTo>
                        <a:pt x="2403" y="2719"/>
                        <a:pt x="2495" y="2740"/>
                        <a:pt x="2587" y="2740"/>
                      </a:cubicBezTo>
                      <a:cubicBezTo>
                        <a:pt x="2697" y="2740"/>
                        <a:pt x="2808" y="2710"/>
                        <a:pt x="2905" y="2652"/>
                      </a:cubicBezTo>
                      <a:lnTo>
                        <a:pt x="4644" y="1652"/>
                      </a:lnTo>
                      <a:cubicBezTo>
                        <a:pt x="4822" y="1545"/>
                        <a:pt x="4834" y="1402"/>
                        <a:pt x="4691" y="1306"/>
                      </a:cubicBezTo>
                      <a:lnTo>
                        <a:pt x="2524" y="56"/>
                      </a:lnTo>
                      <a:cubicBezTo>
                        <a:pt x="2438" y="19"/>
                        <a:pt x="2348" y="1"/>
                        <a:pt x="22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88;p15"/>
                <p:cNvSpPr/>
                <p:nvPr/>
              </p:nvSpPr>
              <p:spPr>
                <a:xfrm>
                  <a:off x="3245338" y="3524850"/>
                  <a:ext cx="121175" cy="6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2740" extrusionOk="0">
                      <a:moveTo>
                        <a:pt x="2257" y="0"/>
                      </a:moveTo>
                      <a:cubicBezTo>
                        <a:pt x="2146" y="0"/>
                        <a:pt x="2038" y="30"/>
                        <a:pt x="1941" y="89"/>
                      </a:cubicBezTo>
                      <a:lnTo>
                        <a:pt x="191" y="1101"/>
                      </a:lnTo>
                      <a:cubicBezTo>
                        <a:pt x="24" y="1196"/>
                        <a:pt x="0" y="1351"/>
                        <a:pt x="155" y="1434"/>
                      </a:cubicBezTo>
                      <a:lnTo>
                        <a:pt x="2322" y="2684"/>
                      </a:lnTo>
                      <a:cubicBezTo>
                        <a:pt x="2408" y="2722"/>
                        <a:pt x="2498" y="2740"/>
                        <a:pt x="2588" y="2740"/>
                      </a:cubicBezTo>
                      <a:cubicBezTo>
                        <a:pt x="2698" y="2740"/>
                        <a:pt x="2807" y="2713"/>
                        <a:pt x="2906" y="2660"/>
                      </a:cubicBezTo>
                      <a:lnTo>
                        <a:pt x="4656" y="1648"/>
                      </a:lnTo>
                      <a:cubicBezTo>
                        <a:pt x="4822" y="1553"/>
                        <a:pt x="4846" y="1398"/>
                        <a:pt x="4691" y="1315"/>
                      </a:cubicBezTo>
                      <a:lnTo>
                        <a:pt x="2536" y="65"/>
                      </a:lnTo>
                      <a:cubicBezTo>
                        <a:pt x="2444" y="21"/>
                        <a:pt x="2349" y="0"/>
                        <a:pt x="22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89;p15"/>
                <p:cNvSpPr/>
                <p:nvPr/>
              </p:nvSpPr>
              <p:spPr>
                <a:xfrm>
                  <a:off x="3330463" y="3573950"/>
                  <a:ext cx="120875" cy="6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5" h="2741" extrusionOk="0">
                      <a:moveTo>
                        <a:pt x="2250" y="1"/>
                      </a:moveTo>
                      <a:cubicBezTo>
                        <a:pt x="2138" y="1"/>
                        <a:pt x="2027" y="31"/>
                        <a:pt x="1929" y="89"/>
                      </a:cubicBezTo>
                      <a:lnTo>
                        <a:pt x="191" y="1089"/>
                      </a:lnTo>
                      <a:cubicBezTo>
                        <a:pt x="12" y="1196"/>
                        <a:pt x="1" y="1339"/>
                        <a:pt x="143" y="1435"/>
                      </a:cubicBezTo>
                      <a:lnTo>
                        <a:pt x="2310" y="2685"/>
                      </a:lnTo>
                      <a:cubicBezTo>
                        <a:pt x="2396" y="2722"/>
                        <a:pt x="2487" y="2740"/>
                        <a:pt x="2577" y="2740"/>
                      </a:cubicBezTo>
                      <a:cubicBezTo>
                        <a:pt x="2687" y="2740"/>
                        <a:pt x="2796" y="2713"/>
                        <a:pt x="2894" y="2661"/>
                      </a:cubicBezTo>
                      <a:lnTo>
                        <a:pt x="4644" y="1649"/>
                      </a:lnTo>
                      <a:cubicBezTo>
                        <a:pt x="4811" y="1554"/>
                        <a:pt x="4835" y="1399"/>
                        <a:pt x="4680" y="1316"/>
                      </a:cubicBezTo>
                      <a:lnTo>
                        <a:pt x="2525" y="65"/>
                      </a:lnTo>
                      <a:cubicBezTo>
                        <a:pt x="2438" y="22"/>
                        <a:pt x="2344" y="1"/>
                        <a:pt x="225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90;p15"/>
                <p:cNvSpPr/>
                <p:nvPr/>
              </p:nvSpPr>
              <p:spPr>
                <a:xfrm>
                  <a:off x="3415288" y="3623000"/>
                  <a:ext cx="120875" cy="6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5" h="2740" extrusionOk="0">
                      <a:moveTo>
                        <a:pt x="2259" y="0"/>
                      </a:moveTo>
                      <a:cubicBezTo>
                        <a:pt x="2149" y="0"/>
                        <a:pt x="2040" y="27"/>
                        <a:pt x="1942" y="80"/>
                      </a:cubicBezTo>
                      <a:lnTo>
                        <a:pt x="191" y="1092"/>
                      </a:lnTo>
                      <a:cubicBezTo>
                        <a:pt x="13" y="1187"/>
                        <a:pt x="1" y="1342"/>
                        <a:pt x="144" y="1425"/>
                      </a:cubicBezTo>
                      <a:lnTo>
                        <a:pt x="2311" y="2675"/>
                      </a:lnTo>
                      <a:cubicBezTo>
                        <a:pt x="2398" y="2719"/>
                        <a:pt x="2489" y="2740"/>
                        <a:pt x="2582" y="2740"/>
                      </a:cubicBezTo>
                      <a:cubicBezTo>
                        <a:pt x="2692" y="2740"/>
                        <a:pt x="2802" y="2710"/>
                        <a:pt x="2906" y="2652"/>
                      </a:cubicBezTo>
                      <a:lnTo>
                        <a:pt x="4644" y="1651"/>
                      </a:lnTo>
                      <a:cubicBezTo>
                        <a:pt x="4823" y="1544"/>
                        <a:pt x="4835" y="1401"/>
                        <a:pt x="4692" y="1306"/>
                      </a:cubicBezTo>
                      <a:lnTo>
                        <a:pt x="2525" y="56"/>
                      </a:lnTo>
                      <a:cubicBezTo>
                        <a:pt x="2439" y="18"/>
                        <a:pt x="2349" y="0"/>
                        <a:pt x="22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91;p15"/>
                <p:cNvSpPr/>
                <p:nvPr/>
              </p:nvSpPr>
              <p:spPr>
                <a:xfrm>
                  <a:off x="3500138" y="3672100"/>
                  <a:ext cx="120875" cy="6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5" h="2736" extrusionOk="0">
                      <a:moveTo>
                        <a:pt x="2257" y="1"/>
                      </a:moveTo>
                      <a:cubicBezTo>
                        <a:pt x="2146" y="1"/>
                        <a:pt x="2034" y="28"/>
                        <a:pt x="1929" y="80"/>
                      </a:cubicBezTo>
                      <a:lnTo>
                        <a:pt x="191" y="1092"/>
                      </a:lnTo>
                      <a:cubicBezTo>
                        <a:pt x="12" y="1188"/>
                        <a:pt x="0" y="1342"/>
                        <a:pt x="143" y="1426"/>
                      </a:cubicBezTo>
                      <a:lnTo>
                        <a:pt x="2310" y="2676"/>
                      </a:lnTo>
                      <a:cubicBezTo>
                        <a:pt x="2399" y="2715"/>
                        <a:pt x="2496" y="2736"/>
                        <a:pt x="2593" y="2736"/>
                      </a:cubicBezTo>
                      <a:cubicBezTo>
                        <a:pt x="2702" y="2736"/>
                        <a:pt x="2810" y="2709"/>
                        <a:pt x="2905" y="2652"/>
                      </a:cubicBezTo>
                      <a:lnTo>
                        <a:pt x="4644" y="1640"/>
                      </a:lnTo>
                      <a:cubicBezTo>
                        <a:pt x="4822" y="1545"/>
                        <a:pt x="4834" y="1390"/>
                        <a:pt x="4691" y="1307"/>
                      </a:cubicBezTo>
                      <a:lnTo>
                        <a:pt x="2524" y="57"/>
                      </a:lnTo>
                      <a:cubicBezTo>
                        <a:pt x="2438" y="19"/>
                        <a:pt x="2348" y="1"/>
                        <a:pt x="22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92;p15"/>
                <p:cNvSpPr/>
                <p:nvPr/>
              </p:nvSpPr>
              <p:spPr>
                <a:xfrm>
                  <a:off x="3584963" y="3721000"/>
                  <a:ext cx="120875" cy="6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5" h="2741" extrusionOk="0">
                      <a:moveTo>
                        <a:pt x="2255" y="0"/>
                      </a:moveTo>
                      <a:cubicBezTo>
                        <a:pt x="2146" y="0"/>
                        <a:pt x="2038" y="31"/>
                        <a:pt x="1941" y="89"/>
                      </a:cubicBezTo>
                      <a:lnTo>
                        <a:pt x="191" y="1089"/>
                      </a:lnTo>
                      <a:cubicBezTo>
                        <a:pt x="24" y="1196"/>
                        <a:pt x="0" y="1351"/>
                        <a:pt x="155" y="1434"/>
                      </a:cubicBezTo>
                      <a:lnTo>
                        <a:pt x="2322" y="2684"/>
                      </a:lnTo>
                      <a:cubicBezTo>
                        <a:pt x="2403" y="2722"/>
                        <a:pt x="2493" y="2740"/>
                        <a:pt x="2584" y="2740"/>
                      </a:cubicBezTo>
                      <a:cubicBezTo>
                        <a:pt x="2695" y="2740"/>
                        <a:pt x="2807" y="2713"/>
                        <a:pt x="2906" y="2661"/>
                      </a:cubicBezTo>
                      <a:lnTo>
                        <a:pt x="4656" y="1661"/>
                      </a:lnTo>
                      <a:cubicBezTo>
                        <a:pt x="4822" y="1553"/>
                        <a:pt x="4834" y="1399"/>
                        <a:pt x="4691" y="1315"/>
                      </a:cubicBezTo>
                      <a:lnTo>
                        <a:pt x="2525" y="65"/>
                      </a:lnTo>
                      <a:cubicBezTo>
                        <a:pt x="2438" y="22"/>
                        <a:pt x="2346" y="0"/>
                        <a:pt x="225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93;p15"/>
                <p:cNvSpPr/>
                <p:nvPr/>
              </p:nvSpPr>
              <p:spPr>
                <a:xfrm>
                  <a:off x="3670088" y="3770225"/>
                  <a:ext cx="120875" cy="6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5" h="2734" extrusionOk="0">
                      <a:moveTo>
                        <a:pt x="2246" y="1"/>
                      </a:moveTo>
                      <a:cubicBezTo>
                        <a:pt x="2139" y="1"/>
                        <a:pt x="2031" y="27"/>
                        <a:pt x="1929" y="84"/>
                      </a:cubicBezTo>
                      <a:lnTo>
                        <a:pt x="191" y="1096"/>
                      </a:lnTo>
                      <a:cubicBezTo>
                        <a:pt x="13" y="1192"/>
                        <a:pt x="1" y="1346"/>
                        <a:pt x="143" y="1430"/>
                      </a:cubicBezTo>
                      <a:lnTo>
                        <a:pt x="2310" y="2668"/>
                      </a:lnTo>
                      <a:cubicBezTo>
                        <a:pt x="2400" y="2713"/>
                        <a:pt x="2494" y="2734"/>
                        <a:pt x="2589" y="2734"/>
                      </a:cubicBezTo>
                      <a:cubicBezTo>
                        <a:pt x="2697" y="2734"/>
                        <a:pt x="2805" y="2707"/>
                        <a:pt x="2906" y="2656"/>
                      </a:cubicBezTo>
                      <a:lnTo>
                        <a:pt x="4644" y="1644"/>
                      </a:lnTo>
                      <a:cubicBezTo>
                        <a:pt x="4823" y="1549"/>
                        <a:pt x="4835" y="1394"/>
                        <a:pt x="4692" y="1311"/>
                      </a:cubicBezTo>
                      <a:lnTo>
                        <a:pt x="2525" y="61"/>
                      </a:lnTo>
                      <a:cubicBezTo>
                        <a:pt x="2435" y="22"/>
                        <a:pt x="2341" y="1"/>
                        <a:pt x="224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94;p15"/>
                <p:cNvSpPr/>
                <p:nvPr/>
              </p:nvSpPr>
              <p:spPr>
                <a:xfrm>
                  <a:off x="3754913" y="3819150"/>
                  <a:ext cx="121175" cy="6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2736" extrusionOk="0">
                      <a:moveTo>
                        <a:pt x="2264" y="0"/>
                      </a:moveTo>
                      <a:cubicBezTo>
                        <a:pt x="2152" y="0"/>
                        <a:pt x="2040" y="28"/>
                        <a:pt x="1942" y="80"/>
                      </a:cubicBezTo>
                      <a:lnTo>
                        <a:pt x="191" y="1092"/>
                      </a:lnTo>
                      <a:cubicBezTo>
                        <a:pt x="13" y="1187"/>
                        <a:pt x="1" y="1342"/>
                        <a:pt x="144" y="1425"/>
                      </a:cubicBezTo>
                      <a:lnTo>
                        <a:pt x="2311" y="2676"/>
                      </a:lnTo>
                      <a:cubicBezTo>
                        <a:pt x="2400" y="2715"/>
                        <a:pt x="2497" y="2735"/>
                        <a:pt x="2593" y="2735"/>
                      </a:cubicBezTo>
                      <a:cubicBezTo>
                        <a:pt x="2703" y="2735"/>
                        <a:pt x="2811" y="2709"/>
                        <a:pt x="2906" y="2652"/>
                      </a:cubicBezTo>
                      <a:lnTo>
                        <a:pt x="4656" y="1640"/>
                      </a:lnTo>
                      <a:cubicBezTo>
                        <a:pt x="4823" y="1544"/>
                        <a:pt x="4847" y="1390"/>
                        <a:pt x="4692" y="1306"/>
                      </a:cubicBezTo>
                      <a:lnTo>
                        <a:pt x="2525" y="56"/>
                      </a:lnTo>
                      <a:cubicBezTo>
                        <a:pt x="2445" y="19"/>
                        <a:pt x="2355" y="0"/>
                        <a:pt x="226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95;p15"/>
                <p:cNvSpPr/>
                <p:nvPr/>
              </p:nvSpPr>
              <p:spPr>
                <a:xfrm>
                  <a:off x="3839763" y="3868050"/>
                  <a:ext cx="120875" cy="6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5" h="2740" extrusionOk="0">
                      <a:moveTo>
                        <a:pt x="2254" y="0"/>
                      </a:moveTo>
                      <a:cubicBezTo>
                        <a:pt x="2146" y="0"/>
                        <a:pt x="2038" y="30"/>
                        <a:pt x="1941" y="89"/>
                      </a:cubicBezTo>
                      <a:lnTo>
                        <a:pt x="191" y="1089"/>
                      </a:lnTo>
                      <a:cubicBezTo>
                        <a:pt x="12" y="1196"/>
                        <a:pt x="0" y="1351"/>
                        <a:pt x="155" y="1434"/>
                      </a:cubicBezTo>
                      <a:lnTo>
                        <a:pt x="2310" y="2684"/>
                      </a:lnTo>
                      <a:cubicBezTo>
                        <a:pt x="2396" y="2722"/>
                        <a:pt x="2486" y="2740"/>
                        <a:pt x="2577" y="2740"/>
                      </a:cubicBezTo>
                      <a:cubicBezTo>
                        <a:pt x="2689" y="2740"/>
                        <a:pt x="2801" y="2713"/>
                        <a:pt x="2905" y="2660"/>
                      </a:cubicBezTo>
                      <a:lnTo>
                        <a:pt x="4644" y="1648"/>
                      </a:lnTo>
                      <a:cubicBezTo>
                        <a:pt x="4822" y="1553"/>
                        <a:pt x="4834" y="1398"/>
                        <a:pt x="4691" y="1315"/>
                      </a:cubicBezTo>
                      <a:lnTo>
                        <a:pt x="2524" y="65"/>
                      </a:lnTo>
                      <a:cubicBezTo>
                        <a:pt x="2437" y="21"/>
                        <a:pt x="2346" y="0"/>
                        <a:pt x="225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96;p15"/>
                <p:cNvSpPr/>
                <p:nvPr/>
              </p:nvSpPr>
              <p:spPr>
                <a:xfrm>
                  <a:off x="3057813" y="3322350"/>
                  <a:ext cx="123550" cy="6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2" h="2796" extrusionOk="0">
                      <a:moveTo>
                        <a:pt x="2263" y="1"/>
                      </a:moveTo>
                      <a:cubicBezTo>
                        <a:pt x="2157" y="1"/>
                        <a:pt x="2051" y="28"/>
                        <a:pt x="1953" y="81"/>
                      </a:cubicBezTo>
                      <a:lnTo>
                        <a:pt x="191" y="1104"/>
                      </a:lnTo>
                      <a:cubicBezTo>
                        <a:pt x="24" y="1200"/>
                        <a:pt x="0" y="1355"/>
                        <a:pt x="143" y="1438"/>
                      </a:cubicBezTo>
                      <a:lnTo>
                        <a:pt x="2417" y="2736"/>
                      </a:lnTo>
                      <a:cubicBezTo>
                        <a:pt x="2501" y="2775"/>
                        <a:pt x="2593" y="2795"/>
                        <a:pt x="2683" y="2795"/>
                      </a:cubicBezTo>
                      <a:cubicBezTo>
                        <a:pt x="2786" y="2795"/>
                        <a:pt x="2888" y="2769"/>
                        <a:pt x="2977" y="2712"/>
                      </a:cubicBezTo>
                      <a:lnTo>
                        <a:pt x="4751" y="1700"/>
                      </a:lnTo>
                      <a:cubicBezTo>
                        <a:pt x="4918" y="1605"/>
                        <a:pt x="4942" y="1450"/>
                        <a:pt x="4787" y="1366"/>
                      </a:cubicBezTo>
                      <a:lnTo>
                        <a:pt x="2525" y="57"/>
                      </a:lnTo>
                      <a:cubicBezTo>
                        <a:pt x="2439" y="19"/>
                        <a:pt x="2351" y="1"/>
                        <a:pt x="226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97;p15"/>
                <p:cNvSpPr/>
                <p:nvPr/>
              </p:nvSpPr>
              <p:spPr>
                <a:xfrm>
                  <a:off x="3145313" y="3372975"/>
                  <a:ext cx="123550" cy="6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2" h="2791" extrusionOk="0">
                      <a:moveTo>
                        <a:pt x="2269" y="0"/>
                      </a:moveTo>
                      <a:cubicBezTo>
                        <a:pt x="2161" y="0"/>
                        <a:pt x="2052" y="27"/>
                        <a:pt x="1954" y="80"/>
                      </a:cubicBezTo>
                      <a:lnTo>
                        <a:pt x="191" y="1104"/>
                      </a:lnTo>
                      <a:cubicBezTo>
                        <a:pt x="25" y="1199"/>
                        <a:pt x="1" y="1342"/>
                        <a:pt x="144" y="1425"/>
                      </a:cubicBezTo>
                      <a:lnTo>
                        <a:pt x="2418" y="2735"/>
                      </a:lnTo>
                      <a:cubicBezTo>
                        <a:pt x="2498" y="2772"/>
                        <a:pt x="2586" y="2790"/>
                        <a:pt x="2674" y="2790"/>
                      </a:cubicBezTo>
                      <a:cubicBezTo>
                        <a:pt x="2782" y="2790"/>
                        <a:pt x="2891" y="2763"/>
                        <a:pt x="2989" y="2711"/>
                      </a:cubicBezTo>
                      <a:lnTo>
                        <a:pt x="4751" y="1699"/>
                      </a:lnTo>
                      <a:cubicBezTo>
                        <a:pt x="4918" y="1592"/>
                        <a:pt x="4942" y="1449"/>
                        <a:pt x="4787" y="1365"/>
                      </a:cubicBezTo>
                      <a:lnTo>
                        <a:pt x="2525" y="56"/>
                      </a:lnTo>
                      <a:cubicBezTo>
                        <a:pt x="2445" y="18"/>
                        <a:pt x="2357" y="0"/>
                        <a:pt x="226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98;p15"/>
                <p:cNvSpPr/>
                <p:nvPr/>
              </p:nvSpPr>
              <p:spPr>
                <a:xfrm>
                  <a:off x="3232838" y="3423575"/>
                  <a:ext cx="123550" cy="6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2" h="2791" extrusionOk="0">
                      <a:moveTo>
                        <a:pt x="2268" y="0"/>
                      </a:moveTo>
                      <a:cubicBezTo>
                        <a:pt x="2160" y="0"/>
                        <a:pt x="2051" y="27"/>
                        <a:pt x="1953" y="80"/>
                      </a:cubicBezTo>
                      <a:lnTo>
                        <a:pt x="191" y="1104"/>
                      </a:lnTo>
                      <a:cubicBezTo>
                        <a:pt x="24" y="1199"/>
                        <a:pt x="0" y="1342"/>
                        <a:pt x="155" y="1425"/>
                      </a:cubicBezTo>
                      <a:lnTo>
                        <a:pt x="2417" y="2735"/>
                      </a:lnTo>
                      <a:cubicBezTo>
                        <a:pt x="2498" y="2772"/>
                        <a:pt x="2585" y="2790"/>
                        <a:pt x="2674" y="2790"/>
                      </a:cubicBezTo>
                      <a:cubicBezTo>
                        <a:pt x="2782" y="2790"/>
                        <a:pt x="2891" y="2763"/>
                        <a:pt x="2989" y="2711"/>
                      </a:cubicBezTo>
                      <a:lnTo>
                        <a:pt x="4751" y="1699"/>
                      </a:lnTo>
                      <a:cubicBezTo>
                        <a:pt x="4918" y="1592"/>
                        <a:pt x="4941" y="1449"/>
                        <a:pt x="4787" y="1366"/>
                      </a:cubicBezTo>
                      <a:lnTo>
                        <a:pt x="2524" y="56"/>
                      </a:lnTo>
                      <a:cubicBezTo>
                        <a:pt x="2444" y="18"/>
                        <a:pt x="2356" y="0"/>
                        <a:pt x="226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99;p15"/>
                <p:cNvSpPr/>
                <p:nvPr/>
              </p:nvSpPr>
              <p:spPr>
                <a:xfrm>
                  <a:off x="3320338" y="3474175"/>
                  <a:ext cx="123550" cy="6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2" h="2791" extrusionOk="0">
                      <a:moveTo>
                        <a:pt x="2268" y="0"/>
                      </a:moveTo>
                      <a:cubicBezTo>
                        <a:pt x="2161" y="0"/>
                        <a:pt x="2052" y="27"/>
                        <a:pt x="1953" y="80"/>
                      </a:cubicBezTo>
                      <a:lnTo>
                        <a:pt x="191" y="1104"/>
                      </a:lnTo>
                      <a:cubicBezTo>
                        <a:pt x="25" y="1199"/>
                        <a:pt x="1" y="1342"/>
                        <a:pt x="156" y="1425"/>
                      </a:cubicBezTo>
                      <a:lnTo>
                        <a:pt x="2418" y="2735"/>
                      </a:lnTo>
                      <a:cubicBezTo>
                        <a:pt x="2503" y="2772"/>
                        <a:pt x="2592" y="2791"/>
                        <a:pt x="2679" y="2791"/>
                      </a:cubicBezTo>
                      <a:cubicBezTo>
                        <a:pt x="2786" y="2791"/>
                        <a:pt x="2891" y="2763"/>
                        <a:pt x="2989" y="2711"/>
                      </a:cubicBezTo>
                      <a:lnTo>
                        <a:pt x="4751" y="1699"/>
                      </a:lnTo>
                      <a:cubicBezTo>
                        <a:pt x="4918" y="1604"/>
                        <a:pt x="4942" y="1449"/>
                        <a:pt x="4799" y="1366"/>
                      </a:cubicBezTo>
                      <a:lnTo>
                        <a:pt x="2525" y="56"/>
                      </a:lnTo>
                      <a:cubicBezTo>
                        <a:pt x="2444" y="18"/>
                        <a:pt x="2357" y="0"/>
                        <a:pt x="226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100;p15"/>
                <p:cNvSpPr/>
                <p:nvPr/>
              </p:nvSpPr>
              <p:spPr>
                <a:xfrm>
                  <a:off x="3407863" y="3524775"/>
                  <a:ext cx="123550" cy="6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2" h="2791" extrusionOk="0">
                      <a:moveTo>
                        <a:pt x="2269" y="0"/>
                      </a:moveTo>
                      <a:cubicBezTo>
                        <a:pt x="2162" y="0"/>
                        <a:pt x="2056" y="27"/>
                        <a:pt x="1965" y="80"/>
                      </a:cubicBezTo>
                      <a:lnTo>
                        <a:pt x="191" y="1092"/>
                      </a:lnTo>
                      <a:cubicBezTo>
                        <a:pt x="24" y="1199"/>
                        <a:pt x="0" y="1342"/>
                        <a:pt x="155" y="1425"/>
                      </a:cubicBezTo>
                      <a:lnTo>
                        <a:pt x="2417" y="2735"/>
                      </a:lnTo>
                      <a:cubicBezTo>
                        <a:pt x="2503" y="2772"/>
                        <a:pt x="2591" y="2791"/>
                        <a:pt x="2678" y="2791"/>
                      </a:cubicBezTo>
                      <a:cubicBezTo>
                        <a:pt x="2785" y="2791"/>
                        <a:pt x="2890" y="2763"/>
                        <a:pt x="2989" y="2711"/>
                      </a:cubicBezTo>
                      <a:lnTo>
                        <a:pt x="4751" y="1687"/>
                      </a:lnTo>
                      <a:cubicBezTo>
                        <a:pt x="4929" y="1592"/>
                        <a:pt x="4941" y="1449"/>
                        <a:pt x="4798" y="1366"/>
                      </a:cubicBezTo>
                      <a:lnTo>
                        <a:pt x="2524" y="56"/>
                      </a:lnTo>
                      <a:cubicBezTo>
                        <a:pt x="2444" y="18"/>
                        <a:pt x="2356" y="0"/>
                        <a:pt x="226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101;p15"/>
                <p:cNvSpPr/>
                <p:nvPr/>
              </p:nvSpPr>
              <p:spPr>
                <a:xfrm>
                  <a:off x="3495663" y="3575275"/>
                  <a:ext cx="123250" cy="6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0" h="2795" extrusionOk="0">
                      <a:moveTo>
                        <a:pt x="2253" y="0"/>
                      </a:moveTo>
                      <a:cubicBezTo>
                        <a:pt x="2150" y="0"/>
                        <a:pt x="2048" y="27"/>
                        <a:pt x="1953" y="84"/>
                      </a:cubicBezTo>
                      <a:lnTo>
                        <a:pt x="191" y="1096"/>
                      </a:lnTo>
                      <a:cubicBezTo>
                        <a:pt x="12" y="1191"/>
                        <a:pt x="1" y="1346"/>
                        <a:pt x="143" y="1429"/>
                      </a:cubicBezTo>
                      <a:lnTo>
                        <a:pt x="2406" y="2739"/>
                      </a:lnTo>
                      <a:cubicBezTo>
                        <a:pt x="2491" y="2776"/>
                        <a:pt x="2582" y="2795"/>
                        <a:pt x="2671" y="2795"/>
                      </a:cubicBezTo>
                      <a:cubicBezTo>
                        <a:pt x="2779" y="2795"/>
                        <a:pt x="2885" y="2767"/>
                        <a:pt x="2977" y="2715"/>
                      </a:cubicBezTo>
                      <a:lnTo>
                        <a:pt x="4751" y="1691"/>
                      </a:lnTo>
                      <a:cubicBezTo>
                        <a:pt x="4918" y="1596"/>
                        <a:pt x="4930" y="1441"/>
                        <a:pt x="4787" y="1370"/>
                      </a:cubicBezTo>
                      <a:lnTo>
                        <a:pt x="2525" y="60"/>
                      </a:lnTo>
                      <a:cubicBezTo>
                        <a:pt x="2435" y="21"/>
                        <a:pt x="2343" y="0"/>
                        <a:pt x="225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102;p15"/>
                <p:cNvSpPr/>
                <p:nvPr/>
              </p:nvSpPr>
              <p:spPr>
                <a:xfrm>
                  <a:off x="3583163" y="3625975"/>
                  <a:ext cx="123575" cy="6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3" h="2791" extrusionOk="0">
                      <a:moveTo>
                        <a:pt x="2264" y="0"/>
                      </a:moveTo>
                      <a:cubicBezTo>
                        <a:pt x="2157" y="0"/>
                        <a:pt x="2052" y="28"/>
                        <a:pt x="1954" y="80"/>
                      </a:cubicBezTo>
                      <a:lnTo>
                        <a:pt x="191" y="1104"/>
                      </a:lnTo>
                      <a:cubicBezTo>
                        <a:pt x="13" y="1199"/>
                        <a:pt x="1" y="1342"/>
                        <a:pt x="144" y="1425"/>
                      </a:cubicBezTo>
                      <a:lnTo>
                        <a:pt x="2418" y="2735"/>
                      </a:lnTo>
                      <a:cubicBezTo>
                        <a:pt x="2498" y="2772"/>
                        <a:pt x="2586" y="2791"/>
                        <a:pt x="2674" y="2791"/>
                      </a:cubicBezTo>
                      <a:cubicBezTo>
                        <a:pt x="2782" y="2791"/>
                        <a:pt x="2891" y="2764"/>
                        <a:pt x="2989" y="2711"/>
                      </a:cubicBezTo>
                      <a:lnTo>
                        <a:pt x="4752" y="1687"/>
                      </a:lnTo>
                      <a:cubicBezTo>
                        <a:pt x="4918" y="1592"/>
                        <a:pt x="4942" y="1437"/>
                        <a:pt x="4799" y="1354"/>
                      </a:cubicBezTo>
                      <a:lnTo>
                        <a:pt x="2525" y="56"/>
                      </a:lnTo>
                      <a:cubicBezTo>
                        <a:pt x="2439" y="19"/>
                        <a:pt x="2351" y="0"/>
                        <a:pt x="226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103;p15"/>
                <p:cNvSpPr/>
                <p:nvPr/>
              </p:nvSpPr>
              <p:spPr>
                <a:xfrm>
                  <a:off x="3670688" y="3676275"/>
                  <a:ext cx="123550" cy="6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2" h="2795" extrusionOk="0">
                      <a:moveTo>
                        <a:pt x="2268" y="0"/>
                      </a:moveTo>
                      <a:cubicBezTo>
                        <a:pt x="2160" y="0"/>
                        <a:pt x="2051" y="28"/>
                        <a:pt x="1953" y="80"/>
                      </a:cubicBezTo>
                      <a:lnTo>
                        <a:pt x="191" y="1104"/>
                      </a:lnTo>
                      <a:cubicBezTo>
                        <a:pt x="24" y="1199"/>
                        <a:pt x="0" y="1342"/>
                        <a:pt x="143" y="1425"/>
                      </a:cubicBezTo>
                      <a:lnTo>
                        <a:pt x="2417" y="2735"/>
                      </a:lnTo>
                      <a:cubicBezTo>
                        <a:pt x="2501" y="2774"/>
                        <a:pt x="2593" y="2795"/>
                        <a:pt x="2685" y="2795"/>
                      </a:cubicBezTo>
                      <a:cubicBezTo>
                        <a:pt x="2789" y="2795"/>
                        <a:pt x="2894" y="2768"/>
                        <a:pt x="2989" y="2711"/>
                      </a:cubicBezTo>
                      <a:lnTo>
                        <a:pt x="4751" y="1699"/>
                      </a:lnTo>
                      <a:cubicBezTo>
                        <a:pt x="4918" y="1604"/>
                        <a:pt x="4942" y="1449"/>
                        <a:pt x="4787" y="1366"/>
                      </a:cubicBezTo>
                      <a:lnTo>
                        <a:pt x="2525" y="56"/>
                      </a:lnTo>
                      <a:cubicBezTo>
                        <a:pt x="2444" y="19"/>
                        <a:pt x="2357" y="0"/>
                        <a:pt x="226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104;p15"/>
                <p:cNvSpPr/>
                <p:nvPr/>
              </p:nvSpPr>
              <p:spPr>
                <a:xfrm>
                  <a:off x="3758188" y="3726875"/>
                  <a:ext cx="123550" cy="6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2" h="2797" extrusionOk="0">
                      <a:moveTo>
                        <a:pt x="2270" y="1"/>
                      </a:moveTo>
                      <a:cubicBezTo>
                        <a:pt x="2163" y="1"/>
                        <a:pt x="2057" y="28"/>
                        <a:pt x="1965" y="80"/>
                      </a:cubicBezTo>
                      <a:lnTo>
                        <a:pt x="191" y="1104"/>
                      </a:lnTo>
                      <a:cubicBezTo>
                        <a:pt x="25" y="1199"/>
                        <a:pt x="1" y="1342"/>
                        <a:pt x="156" y="1426"/>
                      </a:cubicBezTo>
                      <a:lnTo>
                        <a:pt x="2418" y="2735"/>
                      </a:lnTo>
                      <a:cubicBezTo>
                        <a:pt x="2504" y="2775"/>
                        <a:pt x="2599" y="2796"/>
                        <a:pt x="2694" y="2796"/>
                      </a:cubicBezTo>
                      <a:cubicBezTo>
                        <a:pt x="2795" y="2796"/>
                        <a:pt x="2897" y="2772"/>
                        <a:pt x="2989" y="2723"/>
                      </a:cubicBezTo>
                      <a:lnTo>
                        <a:pt x="4751" y="1699"/>
                      </a:lnTo>
                      <a:cubicBezTo>
                        <a:pt x="4918" y="1592"/>
                        <a:pt x="4942" y="1449"/>
                        <a:pt x="4787" y="1366"/>
                      </a:cubicBezTo>
                      <a:lnTo>
                        <a:pt x="2525" y="56"/>
                      </a:lnTo>
                      <a:cubicBezTo>
                        <a:pt x="2445" y="19"/>
                        <a:pt x="2357" y="1"/>
                        <a:pt x="227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105;p15"/>
                <p:cNvSpPr/>
                <p:nvPr/>
              </p:nvSpPr>
              <p:spPr>
                <a:xfrm>
                  <a:off x="3845713" y="3777475"/>
                  <a:ext cx="123550" cy="6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2" h="2791" extrusionOk="0">
                      <a:moveTo>
                        <a:pt x="2268" y="1"/>
                      </a:moveTo>
                      <a:cubicBezTo>
                        <a:pt x="2160" y="1"/>
                        <a:pt x="2051" y="28"/>
                        <a:pt x="1953" y="80"/>
                      </a:cubicBezTo>
                      <a:lnTo>
                        <a:pt x="191" y="1104"/>
                      </a:lnTo>
                      <a:cubicBezTo>
                        <a:pt x="24" y="1199"/>
                        <a:pt x="0" y="1342"/>
                        <a:pt x="155" y="1426"/>
                      </a:cubicBezTo>
                      <a:lnTo>
                        <a:pt x="2417" y="2735"/>
                      </a:lnTo>
                      <a:cubicBezTo>
                        <a:pt x="2498" y="2773"/>
                        <a:pt x="2585" y="2791"/>
                        <a:pt x="2674" y="2791"/>
                      </a:cubicBezTo>
                      <a:cubicBezTo>
                        <a:pt x="2782" y="2791"/>
                        <a:pt x="2891" y="2764"/>
                        <a:pt x="2989" y="2711"/>
                      </a:cubicBezTo>
                      <a:lnTo>
                        <a:pt x="4751" y="1687"/>
                      </a:lnTo>
                      <a:cubicBezTo>
                        <a:pt x="4918" y="1592"/>
                        <a:pt x="4941" y="1449"/>
                        <a:pt x="4799" y="1366"/>
                      </a:cubicBezTo>
                      <a:lnTo>
                        <a:pt x="2524" y="56"/>
                      </a:lnTo>
                      <a:cubicBezTo>
                        <a:pt x="2444" y="19"/>
                        <a:pt x="2356" y="1"/>
                        <a:pt x="226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106;p15"/>
                <p:cNvSpPr/>
                <p:nvPr/>
              </p:nvSpPr>
              <p:spPr>
                <a:xfrm>
                  <a:off x="3933513" y="3828075"/>
                  <a:ext cx="123250" cy="6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0" h="2792" extrusionOk="0">
                      <a:moveTo>
                        <a:pt x="2258" y="1"/>
                      </a:moveTo>
                      <a:cubicBezTo>
                        <a:pt x="2151" y="1"/>
                        <a:pt x="2045" y="28"/>
                        <a:pt x="1953" y="80"/>
                      </a:cubicBezTo>
                      <a:lnTo>
                        <a:pt x="179" y="1092"/>
                      </a:lnTo>
                      <a:cubicBezTo>
                        <a:pt x="13" y="1199"/>
                        <a:pt x="1" y="1342"/>
                        <a:pt x="144" y="1426"/>
                      </a:cubicBezTo>
                      <a:lnTo>
                        <a:pt x="2406" y="2735"/>
                      </a:lnTo>
                      <a:cubicBezTo>
                        <a:pt x="2491" y="2773"/>
                        <a:pt x="2582" y="2791"/>
                        <a:pt x="2672" y="2791"/>
                      </a:cubicBezTo>
                      <a:cubicBezTo>
                        <a:pt x="2782" y="2791"/>
                        <a:pt x="2891" y="2764"/>
                        <a:pt x="2989" y="2711"/>
                      </a:cubicBezTo>
                      <a:lnTo>
                        <a:pt x="4739" y="1688"/>
                      </a:lnTo>
                      <a:cubicBezTo>
                        <a:pt x="4918" y="1592"/>
                        <a:pt x="4930" y="1449"/>
                        <a:pt x="4787" y="1366"/>
                      </a:cubicBezTo>
                      <a:lnTo>
                        <a:pt x="2513" y="56"/>
                      </a:lnTo>
                      <a:cubicBezTo>
                        <a:pt x="2432" y="19"/>
                        <a:pt x="2345" y="1"/>
                        <a:pt x="22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107;p15"/>
                <p:cNvSpPr/>
                <p:nvPr/>
              </p:nvSpPr>
              <p:spPr>
                <a:xfrm>
                  <a:off x="3080738" y="3241325"/>
                  <a:ext cx="132775" cy="7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1" h="3024" extrusionOk="0">
                      <a:moveTo>
                        <a:pt x="2285" y="0"/>
                      </a:moveTo>
                      <a:cubicBezTo>
                        <a:pt x="2192" y="0"/>
                        <a:pt x="2099" y="25"/>
                        <a:pt x="2012" y="71"/>
                      </a:cubicBezTo>
                      <a:lnTo>
                        <a:pt x="155" y="1143"/>
                      </a:lnTo>
                      <a:cubicBezTo>
                        <a:pt x="12" y="1226"/>
                        <a:pt x="0" y="1345"/>
                        <a:pt x="119" y="1417"/>
                      </a:cubicBezTo>
                      <a:lnTo>
                        <a:pt x="2810" y="2976"/>
                      </a:lnTo>
                      <a:cubicBezTo>
                        <a:pt x="2879" y="3008"/>
                        <a:pt x="2952" y="3023"/>
                        <a:pt x="3025" y="3023"/>
                      </a:cubicBezTo>
                      <a:cubicBezTo>
                        <a:pt x="3118" y="3023"/>
                        <a:pt x="3212" y="2999"/>
                        <a:pt x="3298" y="2952"/>
                      </a:cubicBezTo>
                      <a:lnTo>
                        <a:pt x="5156" y="1881"/>
                      </a:lnTo>
                      <a:cubicBezTo>
                        <a:pt x="5299" y="1798"/>
                        <a:pt x="5310" y="1678"/>
                        <a:pt x="5191" y="1607"/>
                      </a:cubicBezTo>
                      <a:lnTo>
                        <a:pt x="2501" y="47"/>
                      </a:lnTo>
                      <a:cubicBezTo>
                        <a:pt x="2432" y="16"/>
                        <a:pt x="2359" y="0"/>
                        <a:pt x="22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108;p15"/>
                <p:cNvSpPr/>
                <p:nvPr/>
              </p:nvSpPr>
              <p:spPr>
                <a:xfrm>
                  <a:off x="3178963" y="3298175"/>
                  <a:ext cx="133075" cy="7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3" h="3024" extrusionOk="0">
                      <a:moveTo>
                        <a:pt x="2286" y="1"/>
                      </a:moveTo>
                      <a:cubicBezTo>
                        <a:pt x="2195" y="1"/>
                        <a:pt x="2104" y="25"/>
                        <a:pt x="2024" y="71"/>
                      </a:cubicBezTo>
                      <a:lnTo>
                        <a:pt x="155" y="1143"/>
                      </a:lnTo>
                      <a:cubicBezTo>
                        <a:pt x="12" y="1226"/>
                        <a:pt x="0" y="1345"/>
                        <a:pt x="131" y="1417"/>
                      </a:cubicBezTo>
                      <a:lnTo>
                        <a:pt x="2822" y="2976"/>
                      </a:lnTo>
                      <a:cubicBezTo>
                        <a:pt x="2891" y="3008"/>
                        <a:pt x="2964" y="3023"/>
                        <a:pt x="3036" y="3023"/>
                      </a:cubicBezTo>
                      <a:cubicBezTo>
                        <a:pt x="3128" y="3023"/>
                        <a:pt x="3219" y="2999"/>
                        <a:pt x="3298" y="2953"/>
                      </a:cubicBezTo>
                      <a:lnTo>
                        <a:pt x="5156" y="1881"/>
                      </a:lnTo>
                      <a:cubicBezTo>
                        <a:pt x="5299" y="1798"/>
                        <a:pt x="5322" y="1679"/>
                        <a:pt x="5191" y="1607"/>
                      </a:cubicBezTo>
                      <a:lnTo>
                        <a:pt x="2501" y="47"/>
                      </a:lnTo>
                      <a:cubicBezTo>
                        <a:pt x="2432" y="16"/>
                        <a:pt x="2359" y="1"/>
                        <a:pt x="228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109;p15"/>
                <p:cNvSpPr/>
                <p:nvPr/>
              </p:nvSpPr>
              <p:spPr>
                <a:xfrm>
                  <a:off x="3277488" y="3354900"/>
                  <a:ext cx="132775" cy="7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1" h="3024" extrusionOk="0">
                      <a:moveTo>
                        <a:pt x="2256" y="0"/>
                      </a:moveTo>
                      <a:cubicBezTo>
                        <a:pt x="2170" y="0"/>
                        <a:pt x="2087" y="21"/>
                        <a:pt x="2012" y="64"/>
                      </a:cubicBezTo>
                      <a:lnTo>
                        <a:pt x="155" y="1148"/>
                      </a:lnTo>
                      <a:cubicBezTo>
                        <a:pt x="12" y="1231"/>
                        <a:pt x="0" y="1350"/>
                        <a:pt x="119" y="1422"/>
                      </a:cubicBezTo>
                      <a:lnTo>
                        <a:pt x="2810" y="2981"/>
                      </a:lnTo>
                      <a:cubicBezTo>
                        <a:pt x="2881" y="3009"/>
                        <a:pt x="2957" y="3023"/>
                        <a:pt x="3032" y="3023"/>
                      </a:cubicBezTo>
                      <a:cubicBezTo>
                        <a:pt x="3121" y="3023"/>
                        <a:pt x="3209" y="3003"/>
                        <a:pt x="3286" y="2958"/>
                      </a:cubicBezTo>
                      <a:lnTo>
                        <a:pt x="5156" y="1886"/>
                      </a:lnTo>
                      <a:cubicBezTo>
                        <a:pt x="5299" y="1803"/>
                        <a:pt x="5310" y="1672"/>
                        <a:pt x="5191" y="1600"/>
                      </a:cubicBezTo>
                      <a:lnTo>
                        <a:pt x="2489" y="53"/>
                      </a:lnTo>
                      <a:cubicBezTo>
                        <a:pt x="2414" y="18"/>
                        <a:pt x="2334" y="0"/>
                        <a:pt x="22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110;p15"/>
                <p:cNvSpPr/>
                <p:nvPr/>
              </p:nvSpPr>
              <p:spPr>
                <a:xfrm>
                  <a:off x="3375713" y="3411575"/>
                  <a:ext cx="133075" cy="7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3" h="3024" extrusionOk="0">
                      <a:moveTo>
                        <a:pt x="2286" y="1"/>
                      </a:moveTo>
                      <a:cubicBezTo>
                        <a:pt x="2195" y="1"/>
                        <a:pt x="2104" y="25"/>
                        <a:pt x="2024" y="71"/>
                      </a:cubicBezTo>
                      <a:lnTo>
                        <a:pt x="167" y="1143"/>
                      </a:lnTo>
                      <a:cubicBezTo>
                        <a:pt x="24" y="1226"/>
                        <a:pt x="0" y="1345"/>
                        <a:pt x="131" y="1417"/>
                      </a:cubicBezTo>
                      <a:lnTo>
                        <a:pt x="2822" y="2977"/>
                      </a:lnTo>
                      <a:cubicBezTo>
                        <a:pt x="2891" y="3008"/>
                        <a:pt x="2964" y="3024"/>
                        <a:pt x="3036" y="3024"/>
                      </a:cubicBezTo>
                      <a:cubicBezTo>
                        <a:pt x="3128" y="3024"/>
                        <a:pt x="3219" y="2999"/>
                        <a:pt x="3298" y="2953"/>
                      </a:cubicBezTo>
                      <a:lnTo>
                        <a:pt x="5168" y="1881"/>
                      </a:lnTo>
                      <a:cubicBezTo>
                        <a:pt x="5311" y="1798"/>
                        <a:pt x="5322" y="1679"/>
                        <a:pt x="5203" y="1607"/>
                      </a:cubicBezTo>
                      <a:lnTo>
                        <a:pt x="2501" y="48"/>
                      </a:lnTo>
                      <a:cubicBezTo>
                        <a:pt x="2432" y="16"/>
                        <a:pt x="2359" y="1"/>
                        <a:pt x="228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111;p15"/>
                <p:cNvSpPr/>
                <p:nvPr/>
              </p:nvSpPr>
              <p:spPr>
                <a:xfrm>
                  <a:off x="3473938" y="3468425"/>
                  <a:ext cx="133075" cy="7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3" h="3024" extrusionOk="0">
                      <a:moveTo>
                        <a:pt x="2286" y="1"/>
                      </a:moveTo>
                      <a:cubicBezTo>
                        <a:pt x="2195" y="1"/>
                        <a:pt x="2104" y="25"/>
                        <a:pt x="2024" y="72"/>
                      </a:cubicBezTo>
                      <a:lnTo>
                        <a:pt x="167" y="1143"/>
                      </a:lnTo>
                      <a:cubicBezTo>
                        <a:pt x="24" y="1226"/>
                        <a:pt x="0" y="1346"/>
                        <a:pt x="131" y="1417"/>
                      </a:cubicBezTo>
                      <a:lnTo>
                        <a:pt x="2822" y="2977"/>
                      </a:lnTo>
                      <a:cubicBezTo>
                        <a:pt x="2891" y="3008"/>
                        <a:pt x="2964" y="3024"/>
                        <a:pt x="3036" y="3024"/>
                      </a:cubicBezTo>
                      <a:cubicBezTo>
                        <a:pt x="3128" y="3024"/>
                        <a:pt x="3219" y="2999"/>
                        <a:pt x="3298" y="2953"/>
                      </a:cubicBezTo>
                      <a:lnTo>
                        <a:pt x="5168" y="1881"/>
                      </a:lnTo>
                      <a:cubicBezTo>
                        <a:pt x="5311" y="1798"/>
                        <a:pt x="5322" y="1679"/>
                        <a:pt x="5203" y="1607"/>
                      </a:cubicBezTo>
                      <a:lnTo>
                        <a:pt x="2501" y="48"/>
                      </a:lnTo>
                      <a:cubicBezTo>
                        <a:pt x="2432" y="16"/>
                        <a:pt x="2359" y="1"/>
                        <a:pt x="228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112;p15"/>
                <p:cNvSpPr/>
                <p:nvPr/>
              </p:nvSpPr>
              <p:spPr>
                <a:xfrm>
                  <a:off x="3572463" y="3525275"/>
                  <a:ext cx="132775" cy="7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1" h="3024" extrusionOk="0">
                      <a:moveTo>
                        <a:pt x="2285" y="1"/>
                      </a:moveTo>
                      <a:cubicBezTo>
                        <a:pt x="2192" y="1"/>
                        <a:pt x="2099" y="25"/>
                        <a:pt x="2013" y="72"/>
                      </a:cubicBezTo>
                      <a:lnTo>
                        <a:pt x="155" y="1143"/>
                      </a:lnTo>
                      <a:cubicBezTo>
                        <a:pt x="12" y="1227"/>
                        <a:pt x="0" y="1346"/>
                        <a:pt x="119" y="1417"/>
                      </a:cubicBezTo>
                      <a:lnTo>
                        <a:pt x="2810" y="2977"/>
                      </a:lnTo>
                      <a:cubicBezTo>
                        <a:pt x="2879" y="3008"/>
                        <a:pt x="2952" y="3024"/>
                        <a:pt x="3026" y="3024"/>
                      </a:cubicBezTo>
                      <a:cubicBezTo>
                        <a:pt x="3118" y="3024"/>
                        <a:pt x="3212" y="2999"/>
                        <a:pt x="3298" y="2953"/>
                      </a:cubicBezTo>
                      <a:lnTo>
                        <a:pt x="5156" y="1881"/>
                      </a:lnTo>
                      <a:cubicBezTo>
                        <a:pt x="5299" y="1798"/>
                        <a:pt x="5311" y="1679"/>
                        <a:pt x="5191" y="1608"/>
                      </a:cubicBezTo>
                      <a:lnTo>
                        <a:pt x="2501" y="48"/>
                      </a:lnTo>
                      <a:cubicBezTo>
                        <a:pt x="2432" y="16"/>
                        <a:pt x="2359" y="1"/>
                        <a:pt x="228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113;p15"/>
                <p:cNvSpPr/>
                <p:nvPr/>
              </p:nvSpPr>
              <p:spPr>
                <a:xfrm>
                  <a:off x="3670688" y="3582000"/>
                  <a:ext cx="133075" cy="7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3" h="3024" extrusionOk="0">
                      <a:moveTo>
                        <a:pt x="2268" y="1"/>
                      </a:moveTo>
                      <a:cubicBezTo>
                        <a:pt x="2182" y="1"/>
                        <a:pt x="2099" y="22"/>
                        <a:pt x="2024" y="65"/>
                      </a:cubicBezTo>
                      <a:lnTo>
                        <a:pt x="167" y="1148"/>
                      </a:lnTo>
                      <a:cubicBezTo>
                        <a:pt x="12" y="1232"/>
                        <a:pt x="0" y="1351"/>
                        <a:pt x="131" y="1422"/>
                      </a:cubicBezTo>
                      <a:lnTo>
                        <a:pt x="2822" y="2982"/>
                      </a:lnTo>
                      <a:cubicBezTo>
                        <a:pt x="2893" y="3009"/>
                        <a:pt x="2969" y="3024"/>
                        <a:pt x="3044" y="3024"/>
                      </a:cubicBezTo>
                      <a:cubicBezTo>
                        <a:pt x="3133" y="3024"/>
                        <a:pt x="3221" y="3003"/>
                        <a:pt x="3298" y="2958"/>
                      </a:cubicBezTo>
                      <a:lnTo>
                        <a:pt x="5156" y="1887"/>
                      </a:lnTo>
                      <a:cubicBezTo>
                        <a:pt x="5299" y="1803"/>
                        <a:pt x="5323" y="1672"/>
                        <a:pt x="5192" y="1601"/>
                      </a:cubicBezTo>
                      <a:lnTo>
                        <a:pt x="2501" y="53"/>
                      </a:lnTo>
                      <a:cubicBezTo>
                        <a:pt x="2426" y="19"/>
                        <a:pt x="2346" y="1"/>
                        <a:pt x="226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114;p15"/>
                <p:cNvSpPr/>
                <p:nvPr/>
              </p:nvSpPr>
              <p:spPr>
                <a:xfrm>
                  <a:off x="3769213" y="3638850"/>
                  <a:ext cx="132775" cy="7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1" h="3023" extrusionOk="0">
                      <a:moveTo>
                        <a:pt x="2266" y="1"/>
                      </a:moveTo>
                      <a:cubicBezTo>
                        <a:pt x="2180" y="1"/>
                        <a:pt x="2093" y="22"/>
                        <a:pt x="2013" y="65"/>
                      </a:cubicBezTo>
                      <a:lnTo>
                        <a:pt x="155" y="1137"/>
                      </a:lnTo>
                      <a:cubicBezTo>
                        <a:pt x="12" y="1220"/>
                        <a:pt x="0" y="1351"/>
                        <a:pt x="119" y="1422"/>
                      </a:cubicBezTo>
                      <a:lnTo>
                        <a:pt x="2810" y="2970"/>
                      </a:lnTo>
                      <a:cubicBezTo>
                        <a:pt x="2885" y="3004"/>
                        <a:pt x="2965" y="3022"/>
                        <a:pt x="3045" y="3022"/>
                      </a:cubicBezTo>
                      <a:cubicBezTo>
                        <a:pt x="3131" y="3022"/>
                        <a:pt x="3218" y="3001"/>
                        <a:pt x="3298" y="2958"/>
                      </a:cubicBezTo>
                      <a:lnTo>
                        <a:pt x="5156" y="1875"/>
                      </a:lnTo>
                      <a:cubicBezTo>
                        <a:pt x="5299" y="1803"/>
                        <a:pt x="5311" y="1672"/>
                        <a:pt x="5192" y="1601"/>
                      </a:cubicBezTo>
                      <a:lnTo>
                        <a:pt x="2501" y="53"/>
                      </a:lnTo>
                      <a:cubicBezTo>
                        <a:pt x="2426" y="19"/>
                        <a:pt x="2346" y="1"/>
                        <a:pt x="226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115;p15"/>
                <p:cNvSpPr/>
                <p:nvPr/>
              </p:nvSpPr>
              <p:spPr>
                <a:xfrm>
                  <a:off x="3867438" y="3695550"/>
                  <a:ext cx="132775" cy="7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1" h="3024" extrusionOk="0">
                      <a:moveTo>
                        <a:pt x="2285" y="0"/>
                      </a:moveTo>
                      <a:cubicBezTo>
                        <a:pt x="2193" y="0"/>
                        <a:pt x="2099" y="25"/>
                        <a:pt x="2013" y="71"/>
                      </a:cubicBezTo>
                      <a:lnTo>
                        <a:pt x="155" y="1143"/>
                      </a:lnTo>
                      <a:cubicBezTo>
                        <a:pt x="12" y="1226"/>
                        <a:pt x="0" y="1357"/>
                        <a:pt x="120" y="1428"/>
                      </a:cubicBezTo>
                      <a:lnTo>
                        <a:pt x="2822" y="2976"/>
                      </a:lnTo>
                      <a:cubicBezTo>
                        <a:pt x="2891" y="3008"/>
                        <a:pt x="2962" y="3023"/>
                        <a:pt x="3033" y="3023"/>
                      </a:cubicBezTo>
                      <a:cubicBezTo>
                        <a:pt x="3122" y="3023"/>
                        <a:pt x="3212" y="2999"/>
                        <a:pt x="3298" y="2952"/>
                      </a:cubicBezTo>
                      <a:lnTo>
                        <a:pt x="5156" y="1881"/>
                      </a:lnTo>
                      <a:cubicBezTo>
                        <a:pt x="5299" y="1797"/>
                        <a:pt x="5311" y="1678"/>
                        <a:pt x="5192" y="1607"/>
                      </a:cubicBezTo>
                      <a:lnTo>
                        <a:pt x="2501" y="47"/>
                      </a:lnTo>
                      <a:cubicBezTo>
                        <a:pt x="2432" y="16"/>
                        <a:pt x="2359" y="0"/>
                        <a:pt x="22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116;p15"/>
                <p:cNvSpPr/>
                <p:nvPr/>
              </p:nvSpPr>
              <p:spPr>
                <a:xfrm>
                  <a:off x="3965963" y="3752400"/>
                  <a:ext cx="132775" cy="7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1" h="3024" extrusionOk="0">
                      <a:moveTo>
                        <a:pt x="2274" y="0"/>
                      </a:moveTo>
                      <a:cubicBezTo>
                        <a:pt x="2183" y="0"/>
                        <a:pt x="2092" y="25"/>
                        <a:pt x="2013" y="71"/>
                      </a:cubicBezTo>
                      <a:lnTo>
                        <a:pt x="155" y="1143"/>
                      </a:lnTo>
                      <a:cubicBezTo>
                        <a:pt x="12" y="1226"/>
                        <a:pt x="0" y="1345"/>
                        <a:pt x="119" y="1417"/>
                      </a:cubicBezTo>
                      <a:lnTo>
                        <a:pt x="2810" y="2976"/>
                      </a:lnTo>
                      <a:cubicBezTo>
                        <a:pt x="2879" y="3008"/>
                        <a:pt x="2952" y="3023"/>
                        <a:pt x="3025" y="3023"/>
                      </a:cubicBezTo>
                      <a:cubicBezTo>
                        <a:pt x="3116" y="3023"/>
                        <a:pt x="3207" y="2999"/>
                        <a:pt x="3287" y="2952"/>
                      </a:cubicBezTo>
                      <a:lnTo>
                        <a:pt x="5156" y="1881"/>
                      </a:lnTo>
                      <a:cubicBezTo>
                        <a:pt x="5299" y="1798"/>
                        <a:pt x="5311" y="1678"/>
                        <a:pt x="5192" y="1607"/>
                      </a:cubicBezTo>
                      <a:lnTo>
                        <a:pt x="2489" y="47"/>
                      </a:lnTo>
                      <a:cubicBezTo>
                        <a:pt x="2420" y="16"/>
                        <a:pt x="2347" y="0"/>
                        <a:pt x="227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117;p15"/>
                <p:cNvSpPr/>
                <p:nvPr/>
              </p:nvSpPr>
              <p:spPr>
                <a:xfrm>
                  <a:off x="4064188" y="3809250"/>
                  <a:ext cx="133075" cy="7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3" h="3024" extrusionOk="0">
                      <a:moveTo>
                        <a:pt x="2286" y="0"/>
                      </a:moveTo>
                      <a:cubicBezTo>
                        <a:pt x="2195" y="0"/>
                        <a:pt x="2104" y="25"/>
                        <a:pt x="2025" y="71"/>
                      </a:cubicBezTo>
                      <a:lnTo>
                        <a:pt x="155" y="1143"/>
                      </a:lnTo>
                      <a:cubicBezTo>
                        <a:pt x="12" y="1226"/>
                        <a:pt x="0" y="1345"/>
                        <a:pt x="120" y="1417"/>
                      </a:cubicBezTo>
                      <a:lnTo>
                        <a:pt x="2822" y="2976"/>
                      </a:lnTo>
                      <a:cubicBezTo>
                        <a:pt x="2891" y="3008"/>
                        <a:pt x="2964" y="3023"/>
                        <a:pt x="3037" y="3023"/>
                      </a:cubicBezTo>
                      <a:cubicBezTo>
                        <a:pt x="3128" y="3023"/>
                        <a:pt x="3219" y="2999"/>
                        <a:pt x="3299" y="2953"/>
                      </a:cubicBezTo>
                      <a:lnTo>
                        <a:pt x="5168" y="1881"/>
                      </a:lnTo>
                      <a:cubicBezTo>
                        <a:pt x="5311" y="1798"/>
                        <a:pt x="5323" y="1667"/>
                        <a:pt x="5204" y="1607"/>
                      </a:cubicBezTo>
                      <a:lnTo>
                        <a:pt x="2501" y="47"/>
                      </a:lnTo>
                      <a:cubicBezTo>
                        <a:pt x="2432" y="16"/>
                        <a:pt x="2359" y="0"/>
                        <a:pt x="228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118;p15"/>
                <p:cNvSpPr/>
                <p:nvPr/>
              </p:nvSpPr>
              <p:spPr>
                <a:xfrm>
                  <a:off x="3915663" y="4005975"/>
                  <a:ext cx="145875" cy="8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5" h="3323" extrusionOk="0">
                      <a:moveTo>
                        <a:pt x="2283" y="0"/>
                      </a:moveTo>
                      <a:cubicBezTo>
                        <a:pt x="2200" y="0"/>
                        <a:pt x="2119" y="22"/>
                        <a:pt x="2048" y="60"/>
                      </a:cubicBezTo>
                      <a:lnTo>
                        <a:pt x="155" y="1156"/>
                      </a:lnTo>
                      <a:cubicBezTo>
                        <a:pt x="12" y="1227"/>
                        <a:pt x="0" y="1346"/>
                        <a:pt x="119" y="1418"/>
                      </a:cubicBezTo>
                      <a:lnTo>
                        <a:pt x="3346" y="3275"/>
                      </a:lnTo>
                      <a:cubicBezTo>
                        <a:pt x="3411" y="3308"/>
                        <a:pt x="3482" y="3323"/>
                        <a:pt x="3553" y="3323"/>
                      </a:cubicBezTo>
                      <a:cubicBezTo>
                        <a:pt x="3637" y="3323"/>
                        <a:pt x="3721" y="3302"/>
                        <a:pt x="3798" y="3263"/>
                      </a:cubicBezTo>
                      <a:lnTo>
                        <a:pt x="5680" y="2168"/>
                      </a:lnTo>
                      <a:cubicBezTo>
                        <a:pt x="5811" y="2096"/>
                        <a:pt x="5834" y="1977"/>
                        <a:pt x="5715" y="1906"/>
                      </a:cubicBezTo>
                      <a:lnTo>
                        <a:pt x="2489" y="48"/>
                      </a:lnTo>
                      <a:cubicBezTo>
                        <a:pt x="2423" y="16"/>
                        <a:pt x="2353" y="0"/>
                        <a:pt x="228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119;p15"/>
                <p:cNvSpPr/>
                <p:nvPr/>
              </p:nvSpPr>
              <p:spPr>
                <a:xfrm>
                  <a:off x="3809388" y="3944650"/>
                  <a:ext cx="145875" cy="8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5" h="3324" extrusionOk="0">
                      <a:moveTo>
                        <a:pt x="2282" y="1"/>
                      </a:moveTo>
                      <a:cubicBezTo>
                        <a:pt x="2198" y="1"/>
                        <a:pt x="2114" y="22"/>
                        <a:pt x="2037" y="61"/>
                      </a:cubicBezTo>
                      <a:lnTo>
                        <a:pt x="156" y="1156"/>
                      </a:lnTo>
                      <a:cubicBezTo>
                        <a:pt x="13" y="1227"/>
                        <a:pt x="1" y="1347"/>
                        <a:pt x="120" y="1418"/>
                      </a:cubicBezTo>
                      <a:lnTo>
                        <a:pt x="3346" y="3275"/>
                      </a:lnTo>
                      <a:cubicBezTo>
                        <a:pt x="3412" y="3308"/>
                        <a:pt x="3482" y="3323"/>
                        <a:pt x="3552" y="3323"/>
                      </a:cubicBezTo>
                      <a:cubicBezTo>
                        <a:pt x="3635" y="3323"/>
                        <a:pt x="3716" y="3302"/>
                        <a:pt x="3787" y="3263"/>
                      </a:cubicBezTo>
                      <a:lnTo>
                        <a:pt x="5680" y="2168"/>
                      </a:lnTo>
                      <a:cubicBezTo>
                        <a:pt x="5811" y="2097"/>
                        <a:pt x="5835" y="1978"/>
                        <a:pt x="5716" y="1906"/>
                      </a:cubicBezTo>
                      <a:lnTo>
                        <a:pt x="2489" y="49"/>
                      </a:lnTo>
                      <a:cubicBezTo>
                        <a:pt x="2424" y="16"/>
                        <a:pt x="2353" y="1"/>
                        <a:pt x="22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120;p15"/>
                <p:cNvSpPr/>
                <p:nvPr/>
              </p:nvSpPr>
              <p:spPr>
                <a:xfrm>
                  <a:off x="3703138" y="3883350"/>
                  <a:ext cx="145875" cy="8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5" h="3318" extrusionOk="0">
                      <a:moveTo>
                        <a:pt x="2282" y="0"/>
                      </a:moveTo>
                      <a:cubicBezTo>
                        <a:pt x="2198" y="0"/>
                        <a:pt x="2114" y="21"/>
                        <a:pt x="2036" y="60"/>
                      </a:cubicBezTo>
                      <a:lnTo>
                        <a:pt x="143" y="1155"/>
                      </a:lnTo>
                      <a:cubicBezTo>
                        <a:pt x="12" y="1227"/>
                        <a:pt x="0" y="1346"/>
                        <a:pt x="119" y="1417"/>
                      </a:cubicBezTo>
                      <a:lnTo>
                        <a:pt x="3346" y="3275"/>
                      </a:lnTo>
                      <a:cubicBezTo>
                        <a:pt x="3414" y="3303"/>
                        <a:pt x="3488" y="3318"/>
                        <a:pt x="3560" y="3318"/>
                      </a:cubicBezTo>
                      <a:cubicBezTo>
                        <a:pt x="3640" y="3318"/>
                        <a:pt x="3718" y="3300"/>
                        <a:pt x="3786" y="3263"/>
                      </a:cubicBezTo>
                      <a:lnTo>
                        <a:pt x="5679" y="2167"/>
                      </a:lnTo>
                      <a:cubicBezTo>
                        <a:pt x="5810" y="2084"/>
                        <a:pt x="5834" y="1977"/>
                        <a:pt x="5715" y="1905"/>
                      </a:cubicBezTo>
                      <a:lnTo>
                        <a:pt x="2489" y="48"/>
                      </a:lnTo>
                      <a:cubicBezTo>
                        <a:pt x="2423" y="15"/>
                        <a:pt x="2353" y="0"/>
                        <a:pt x="228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121;p15"/>
                <p:cNvSpPr/>
                <p:nvPr/>
              </p:nvSpPr>
              <p:spPr>
                <a:xfrm>
                  <a:off x="3042338" y="3501700"/>
                  <a:ext cx="700400" cy="40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16" h="16132" extrusionOk="0">
                      <a:moveTo>
                        <a:pt x="2294" y="0"/>
                      </a:moveTo>
                      <a:cubicBezTo>
                        <a:pt x="2206" y="0"/>
                        <a:pt x="2117" y="22"/>
                        <a:pt x="2036" y="62"/>
                      </a:cubicBezTo>
                      <a:lnTo>
                        <a:pt x="155" y="1158"/>
                      </a:lnTo>
                      <a:cubicBezTo>
                        <a:pt x="12" y="1229"/>
                        <a:pt x="0" y="1348"/>
                        <a:pt x="119" y="1419"/>
                      </a:cubicBezTo>
                      <a:lnTo>
                        <a:pt x="25539" y="16088"/>
                      </a:lnTo>
                      <a:cubicBezTo>
                        <a:pt x="25607" y="16116"/>
                        <a:pt x="25678" y="16131"/>
                        <a:pt x="25749" y="16131"/>
                      </a:cubicBezTo>
                      <a:cubicBezTo>
                        <a:pt x="25827" y="16131"/>
                        <a:pt x="25905" y="16113"/>
                        <a:pt x="25980" y="16076"/>
                      </a:cubicBezTo>
                      <a:lnTo>
                        <a:pt x="27873" y="14981"/>
                      </a:lnTo>
                      <a:cubicBezTo>
                        <a:pt x="28004" y="14897"/>
                        <a:pt x="28016" y="14790"/>
                        <a:pt x="27909" y="14719"/>
                      </a:cubicBezTo>
                      <a:lnTo>
                        <a:pt x="2489" y="38"/>
                      </a:lnTo>
                      <a:cubicBezTo>
                        <a:pt x="2427" y="13"/>
                        <a:pt x="2361" y="0"/>
                        <a:pt x="22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2" name="Google Shape;122;p15"/>
              <p:cNvSpPr/>
              <p:nvPr/>
            </p:nvSpPr>
            <p:spPr>
              <a:xfrm>
                <a:off x="3548638" y="2988300"/>
                <a:ext cx="838525" cy="489075"/>
              </a:xfrm>
              <a:custGeom>
                <a:avLst/>
                <a:gdLst/>
                <a:ahLst/>
                <a:cxnLst/>
                <a:rect l="l" t="t" r="r" b="b"/>
                <a:pathLst>
                  <a:path w="33541" h="19563" extrusionOk="0">
                    <a:moveTo>
                      <a:pt x="32481" y="13526"/>
                    </a:moveTo>
                    <a:lnTo>
                      <a:pt x="9585" y="298"/>
                    </a:lnTo>
                    <a:cubicBezTo>
                      <a:pt x="9073" y="0"/>
                      <a:pt x="8180" y="48"/>
                      <a:pt x="7585" y="381"/>
                    </a:cubicBezTo>
                    <a:lnTo>
                      <a:pt x="680" y="4370"/>
                    </a:lnTo>
                    <a:lnTo>
                      <a:pt x="1" y="4215"/>
                    </a:lnTo>
                    <a:lnTo>
                      <a:pt x="1" y="5132"/>
                    </a:lnTo>
                    <a:cubicBezTo>
                      <a:pt x="25" y="5346"/>
                      <a:pt x="156" y="5537"/>
                      <a:pt x="346" y="5632"/>
                    </a:cubicBezTo>
                    <a:lnTo>
                      <a:pt x="23968" y="19265"/>
                    </a:lnTo>
                    <a:cubicBezTo>
                      <a:pt x="24480" y="19562"/>
                      <a:pt x="25373" y="19527"/>
                      <a:pt x="25968" y="19181"/>
                    </a:cubicBezTo>
                    <a:lnTo>
                      <a:pt x="33053" y="15098"/>
                    </a:lnTo>
                    <a:cubicBezTo>
                      <a:pt x="33374" y="14907"/>
                      <a:pt x="33541" y="14669"/>
                      <a:pt x="33541" y="14443"/>
                    </a:cubicBezTo>
                    <a:lnTo>
                      <a:pt x="33541" y="1352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23;p15"/>
              <p:cNvSpPr/>
              <p:nvPr/>
            </p:nvSpPr>
            <p:spPr>
              <a:xfrm>
                <a:off x="3548638" y="2968000"/>
                <a:ext cx="838525" cy="484075"/>
              </a:xfrm>
              <a:custGeom>
                <a:avLst/>
                <a:gdLst/>
                <a:ahLst/>
                <a:cxnLst/>
                <a:rect l="l" t="t" r="r" b="b"/>
                <a:pathLst>
                  <a:path w="33541" h="19363" extrusionOk="0">
                    <a:moveTo>
                      <a:pt x="8720" y="1"/>
                    </a:moveTo>
                    <a:cubicBezTo>
                      <a:pt x="8327" y="1"/>
                      <a:pt x="7911" y="94"/>
                      <a:pt x="7585" y="277"/>
                    </a:cubicBezTo>
                    <a:lnTo>
                      <a:pt x="489" y="4372"/>
                    </a:lnTo>
                    <a:cubicBezTo>
                      <a:pt x="168" y="4563"/>
                      <a:pt x="1" y="4801"/>
                      <a:pt x="1" y="5027"/>
                    </a:cubicBezTo>
                    <a:cubicBezTo>
                      <a:pt x="25" y="5242"/>
                      <a:pt x="156" y="5432"/>
                      <a:pt x="346" y="5527"/>
                    </a:cubicBezTo>
                    <a:lnTo>
                      <a:pt x="23968" y="19160"/>
                    </a:lnTo>
                    <a:cubicBezTo>
                      <a:pt x="24202" y="19296"/>
                      <a:pt x="24517" y="19363"/>
                      <a:pt x="24845" y="19363"/>
                    </a:cubicBezTo>
                    <a:cubicBezTo>
                      <a:pt x="25235" y="19363"/>
                      <a:pt x="25646" y="19269"/>
                      <a:pt x="25968" y="19088"/>
                    </a:cubicBezTo>
                    <a:lnTo>
                      <a:pt x="33053" y="14993"/>
                    </a:lnTo>
                    <a:cubicBezTo>
                      <a:pt x="33374" y="14802"/>
                      <a:pt x="33541" y="14564"/>
                      <a:pt x="33541" y="14338"/>
                    </a:cubicBezTo>
                    <a:cubicBezTo>
                      <a:pt x="33529" y="14112"/>
                      <a:pt x="33398" y="13921"/>
                      <a:pt x="33195" y="13838"/>
                    </a:cubicBezTo>
                    <a:lnTo>
                      <a:pt x="9585" y="193"/>
                    </a:lnTo>
                    <a:cubicBezTo>
                      <a:pt x="9354" y="64"/>
                      <a:pt x="9045" y="1"/>
                      <a:pt x="872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24;p15"/>
              <p:cNvSpPr/>
              <p:nvPr/>
            </p:nvSpPr>
            <p:spPr>
              <a:xfrm>
                <a:off x="3760888" y="2885900"/>
                <a:ext cx="414350" cy="444425"/>
              </a:xfrm>
              <a:custGeom>
                <a:avLst/>
                <a:gdLst/>
                <a:ahLst/>
                <a:cxnLst/>
                <a:rect l="l" t="t" r="r" b="b"/>
                <a:pathLst>
                  <a:path w="16574" h="17777" extrusionOk="0">
                    <a:moveTo>
                      <a:pt x="14323" y="8073"/>
                    </a:moveTo>
                    <a:lnTo>
                      <a:pt x="0" y="1"/>
                    </a:lnTo>
                    <a:lnTo>
                      <a:pt x="0" y="8680"/>
                    </a:lnTo>
                    <a:cubicBezTo>
                      <a:pt x="0" y="8728"/>
                      <a:pt x="24" y="8764"/>
                      <a:pt x="71" y="8787"/>
                    </a:cubicBezTo>
                    <a:lnTo>
                      <a:pt x="15526" y="17705"/>
                    </a:lnTo>
                    <a:cubicBezTo>
                      <a:pt x="15669" y="17777"/>
                      <a:pt x="15835" y="17765"/>
                      <a:pt x="15966" y="17693"/>
                    </a:cubicBezTo>
                    <a:lnTo>
                      <a:pt x="16466" y="17408"/>
                    </a:lnTo>
                    <a:cubicBezTo>
                      <a:pt x="16526" y="17372"/>
                      <a:pt x="16574" y="17324"/>
                      <a:pt x="16574" y="17253"/>
                    </a:cubicBezTo>
                    <a:lnTo>
                      <a:pt x="16574" y="857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25;p15"/>
              <p:cNvSpPr/>
              <p:nvPr/>
            </p:nvSpPr>
            <p:spPr>
              <a:xfrm>
                <a:off x="3759688" y="2873400"/>
                <a:ext cx="415550" cy="239350"/>
              </a:xfrm>
              <a:custGeom>
                <a:avLst/>
                <a:gdLst/>
                <a:ahLst/>
                <a:cxnLst/>
                <a:rect l="l" t="t" r="r" b="b"/>
                <a:pathLst>
                  <a:path w="16622" h="9574" extrusionOk="0">
                    <a:moveTo>
                      <a:pt x="878" y="0"/>
                    </a:moveTo>
                    <a:cubicBezTo>
                      <a:pt x="796" y="0"/>
                      <a:pt x="714" y="21"/>
                      <a:pt x="643" y="60"/>
                    </a:cubicBezTo>
                    <a:lnTo>
                      <a:pt x="143" y="346"/>
                    </a:lnTo>
                    <a:cubicBezTo>
                      <a:pt x="12" y="429"/>
                      <a:pt x="0" y="536"/>
                      <a:pt x="119" y="608"/>
                    </a:cubicBezTo>
                    <a:lnTo>
                      <a:pt x="15574" y="9526"/>
                    </a:lnTo>
                    <a:cubicBezTo>
                      <a:pt x="15639" y="9558"/>
                      <a:pt x="15707" y="9574"/>
                      <a:pt x="15776" y="9574"/>
                    </a:cubicBezTo>
                    <a:cubicBezTo>
                      <a:pt x="15856" y="9574"/>
                      <a:pt x="15937" y="9552"/>
                      <a:pt x="16014" y="9514"/>
                    </a:cubicBezTo>
                    <a:lnTo>
                      <a:pt x="16502" y="9228"/>
                    </a:lnTo>
                    <a:cubicBezTo>
                      <a:pt x="16562" y="9204"/>
                      <a:pt x="16610" y="9145"/>
                      <a:pt x="16622" y="9073"/>
                    </a:cubicBezTo>
                    <a:cubicBezTo>
                      <a:pt x="16610" y="9026"/>
                      <a:pt x="16586" y="8990"/>
                      <a:pt x="16538" y="8966"/>
                    </a:cubicBezTo>
                    <a:lnTo>
                      <a:pt x="1084" y="48"/>
                    </a:lnTo>
                    <a:cubicBezTo>
                      <a:pt x="1018" y="15"/>
                      <a:pt x="948" y="0"/>
                      <a:pt x="8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26;p15"/>
              <p:cNvSpPr/>
              <p:nvPr/>
            </p:nvSpPr>
            <p:spPr>
              <a:xfrm>
                <a:off x="3248613" y="1504175"/>
                <a:ext cx="1450200" cy="1892225"/>
              </a:xfrm>
              <a:custGeom>
                <a:avLst/>
                <a:gdLst/>
                <a:ahLst/>
                <a:cxnLst/>
                <a:rect l="l" t="t" r="r" b="b"/>
                <a:pathLst>
                  <a:path w="58008" h="75689" extrusionOk="0">
                    <a:moveTo>
                      <a:pt x="56710" y="31219"/>
                    </a:moveTo>
                    <a:lnTo>
                      <a:pt x="2977" y="203"/>
                    </a:lnTo>
                    <a:cubicBezTo>
                      <a:pt x="2655" y="13"/>
                      <a:pt x="2358" y="1"/>
                      <a:pt x="2132" y="132"/>
                    </a:cubicBezTo>
                    <a:lnTo>
                      <a:pt x="0" y="1358"/>
                    </a:lnTo>
                    <a:lnTo>
                      <a:pt x="1679" y="2549"/>
                    </a:lnTo>
                    <a:lnTo>
                      <a:pt x="1679" y="40875"/>
                    </a:lnTo>
                    <a:cubicBezTo>
                      <a:pt x="1679" y="41828"/>
                      <a:pt x="2263" y="42947"/>
                      <a:pt x="2977" y="43363"/>
                    </a:cubicBezTo>
                    <a:lnTo>
                      <a:pt x="55353" y="73605"/>
                    </a:lnTo>
                    <a:lnTo>
                      <a:pt x="55424" y="75689"/>
                    </a:lnTo>
                    <a:lnTo>
                      <a:pt x="57555" y="74451"/>
                    </a:lnTo>
                    <a:cubicBezTo>
                      <a:pt x="57829" y="74296"/>
                      <a:pt x="58008" y="73927"/>
                      <a:pt x="58008" y="73403"/>
                    </a:cubicBezTo>
                    <a:lnTo>
                      <a:pt x="58008" y="33707"/>
                    </a:lnTo>
                    <a:cubicBezTo>
                      <a:pt x="58008" y="32743"/>
                      <a:pt x="57424" y="31636"/>
                      <a:pt x="56710" y="3121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27;p15"/>
              <p:cNvSpPr/>
              <p:nvPr/>
            </p:nvSpPr>
            <p:spPr>
              <a:xfrm>
                <a:off x="3237288" y="1535150"/>
                <a:ext cx="1408250" cy="1864225"/>
              </a:xfrm>
              <a:custGeom>
                <a:avLst/>
                <a:gdLst/>
                <a:ahLst/>
                <a:cxnLst/>
                <a:rect l="l" t="t" r="r" b="b"/>
                <a:pathLst>
                  <a:path w="56330" h="74569" extrusionOk="0">
                    <a:moveTo>
                      <a:pt x="55032" y="31206"/>
                    </a:moveTo>
                    <a:lnTo>
                      <a:pt x="1299" y="203"/>
                    </a:lnTo>
                    <a:cubicBezTo>
                      <a:pt x="977" y="12"/>
                      <a:pt x="680" y="0"/>
                      <a:pt x="453" y="131"/>
                    </a:cubicBezTo>
                    <a:cubicBezTo>
                      <a:pt x="180" y="286"/>
                      <a:pt x="1" y="655"/>
                      <a:pt x="1" y="1179"/>
                    </a:cubicBezTo>
                    <a:lnTo>
                      <a:pt x="1" y="40862"/>
                    </a:lnTo>
                    <a:cubicBezTo>
                      <a:pt x="1" y="41827"/>
                      <a:pt x="584" y="42934"/>
                      <a:pt x="1299" y="43351"/>
                    </a:cubicBezTo>
                    <a:lnTo>
                      <a:pt x="55032" y="74367"/>
                    </a:lnTo>
                    <a:cubicBezTo>
                      <a:pt x="55353" y="74557"/>
                      <a:pt x="55651" y="74569"/>
                      <a:pt x="55877" y="74438"/>
                    </a:cubicBezTo>
                    <a:cubicBezTo>
                      <a:pt x="56151" y="74283"/>
                      <a:pt x="56329" y="73914"/>
                      <a:pt x="56329" y="73390"/>
                    </a:cubicBezTo>
                    <a:lnTo>
                      <a:pt x="56329" y="33695"/>
                    </a:lnTo>
                    <a:cubicBezTo>
                      <a:pt x="56329" y="32742"/>
                      <a:pt x="55746" y="31623"/>
                      <a:pt x="55032" y="3120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28;p15"/>
              <p:cNvSpPr/>
              <p:nvPr/>
            </p:nvSpPr>
            <p:spPr>
              <a:xfrm>
                <a:off x="3266763" y="1573550"/>
                <a:ext cx="1349000" cy="1787150"/>
              </a:xfrm>
              <a:custGeom>
                <a:avLst/>
                <a:gdLst/>
                <a:ahLst/>
                <a:cxnLst/>
                <a:rect l="l" t="t" r="r" b="b"/>
                <a:pathLst>
                  <a:path w="53960" h="71486" extrusionOk="0">
                    <a:moveTo>
                      <a:pt x="53174" y="30492"/>
                    </a:moveTo>
                    <a:lnTo>
                      <a:pt x="798" y="250"/>
                    </a:lnTo>
                    <a:cubicBezTo>
                      <a:pt x="358" y="0"/>
                      <a:pt x="1" y="274"/>
                      <a:pt x="1" y="845"/>
                    </a:cubicBezTo>
                    <a:lnTo>
                      <a:pt x="1" y="39481"/>
                    </a:lnTo>
                    <a:cubicBezTo>
                      <a:pt x="1" y="40065"/>
                      <a:pt x="358" y="40743"/>
                      <a:pt x="798" y="40993"/>
                    </a:cubicBezTo>
                    <a:lnTo>
                      <a:pt x="53174" y="71235"/>
                    </a:lnTo>
                    <a:cubicBezTo>
                      <a:pt x="53603" y="71485"/>
                      <a:pt x="53960" y="71223"/>
                      <a:pt x="53960" y="70640"/>
                    </a:cubicBezTo>
                    <a:lnTo>
                      <a:pt x="53960" y="32004"/>
                    </a:lnTo>
                    <a:cubicBezTo>
                      <a:pt x="53960" y="31421"/>
                      <a:pt x="53614" y="30742"/>
                      <a:pt x="53174" y="3049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5" name="Google Shape;129;p15"/>
            <p:cNvSpPr/>
            <p:nvPr/>
          </p:nvSpPr>
          <p:spPr>
            <a:xfrm>
              <a:off x="7096363" y="2099322"/>
              <a:ext cx="1236307" cy="1672149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30;p15"/>
            <p:cNvSpPr/>
            <p:nvPr/>
          </p:nvSpPr>
          <p:spPr>
            <a:xfrm>
              <a:off x="7089938" y="1728531"/>
              <a:ext cx="1249158" cy="741583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31;p15"/>
            <p:cNvSpPr/>
            <p:nvPr/>
          </p:nvSpPr>
          <p:spPr>
            <a:xfrm>
              <a:off x="7116460" y="2212656"/>
              <a:ext cx="567349" cy="364108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32;p15"/>
            <p:cNvSpPr/>
            <p:nvPr/>
          </p:nvSpPr>
          <p:spPr>
            <a:xfrm>
              <a:off x="7116460" y="2263753"/>
              <a:ext cx="567349" cy="364390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33;p15"/>
            <p:cNvSpPr/>
            <p:nvPr/>
          </p:nvSpPr>
          <p:spPr>
            <a:xfrm>
              <a:off x="7116460" y="2315132"/>
              <a:ext cx="567349" cy="364108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34;p15"/>
            <p:cNvSpPr/>
            <p:nvPr/>
          </p:nvSpPr>
          <p:spPr>
            <a:xfrm>
              <a:off x="7116460" y="2366511"/>
              <a:ext cx="567349" cy="364108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35;p15"/>
            <p:cNvSpPr/>
            <p:nvPr/>
          </p:nvSpPr>
          <p:spPr>
            <a:xfrm>
              <a:off x="7116460" y="2417890"/>
              <a:ext cx="567349" cy="364085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36;p15"/>
            <p:cNvSpPr/>
            <p:nvPr/>
          </p:nvSpPr>
          <p:spPr>
            <a:xfrm>
              <a:off x="7116460" y="2509463"/>
              <a:ext cx="567349" cy="364108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37;p15"/>
            <p:cNvSpPr/>
            <p:nvPr/>
          </p:nvSpPr>
          <p:spPr>
            <a:xfrm>
              <a:off x="7116460" y="2560842"/>
              <a:ext cx="567349" cy="364085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38;p15"/>
            <p:cNvSpPr/>
            <p:nvPr/>
          </p:nvSpPr>
          <p:spPr>
            <a:xfrm>
              <a:off x="7116460" y="2611916"/>
              <a:ext cx="567349" cy="364390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39;p15"/>
            <p:cNvSpPr/>
            <p:nvPr/>
          </p:nvSpPr>
          <p:spPr>
            <a:xfrm>
              <a:off x="7116460" y="2663295"/>
              <a:ext cx="567349" cy="364108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40;p15"/>
            <p:cNvSpPr/>
            <p:nvPr/>
          </p:nvSpPr>
          <p:spPr>
            <a:xfrm>
              <a:off x="7116460" y="2714674"/>
              <a:ext cx="567349" cy="364108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41;p15"/>
            <p:cNvSpPr/>
            <p:nvPr/>
          </p:nvSpPr>
          <p:spPr>
            <a:xfrm>
              <a:off x="7116460" y="2806246"/>
              <a:ext cx="567349" cy="364108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42;p15"/>
            <p:cNvSpPr/>
            <p:nvPr/>
          </p:nvSpPr>
          <p:spPr>
            <a:xfrm>
              <a:off x="7116460" y="2857625"/>
              <a:ext cx="567349" cy="364108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43;p15"/>
            <p:cNvSpPr/>
            <p:nvPr/>
          </p:nvSpPr>
          <p:spPr>
            <a:xfrm>
              <a:off x="7116460" y="2909004"/>
              <a:ext cx="567349" cy="364085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44;p15"/>
            <p:cNvSpPr/>
            <p:nvPr/>
          </p:nvSpPr>
          <p:spPr>
            <a:xfrm>
              <a:off x="7116460" y="2960078"/>
              <a:ext cx="567349" cy="364390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45;p15"/>
            <p:cNvSpPr/>
            <p:nvPr/>
          </p:nvSpPr>
          <p:spPr>
            <a:xfrm>
              <a:off x="7116460" y="3011457"/>
              <a:ext cx="567349" cy="364108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46;p15"/>
            <p:cNvSpPr/>
            <p:nvPr/>
          </p:nvSpPr>
          <p:spPr>
            <a:xfrm>
              <a:off x="7116460" y="3103029"/>
              <a:ext cx="567349" cy="364108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47;p15"/>
            <p:cNvSpPr/>
            <p:nvPr/>
          </p:nvSpPr>
          <p:spPr>
            <a:xfrm>
              <a:off x="7116460" y="3154408"/>
              <a:ext cx="567349" cy="364108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48;p15"/>
            <p:cNvSpPr/>
            <p:nvPr/>
          </p:nvSpPr>
          <p:spPr>
            <a:xfrm>
              <a:off x="7116460" y="3205787"/>
              <a:ext cx="567349" cy="364108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49;p15"/>
            <p:cNvSpPr/>
            <p:nvPr/>
          </p:nvSpPr>
          <p:spPr>
            <a:xfrm>
              <a:off x="7116460" y="3257166"/>
              <a:ext cx="567349" cy="364085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50;p15"/>
            <p:cNvSpPr/>
            <p:nvPr/>
          </p:nvSpPr>
          <p:spPr>
            <a:xfrm>
              <a:off x="7116460" y="3308263"/>
              <a:ext cx="567349" cy="36436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51;p15"/>
            <p:cNvSpPr/>
            <p:nvPr/>
          </p:nvSpPr>
          <p:spPr>
            <a:xfrm>
              <a:off x="7745225" y="2212656"/>
              <a:ext cx="567068" cy="364108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52;p15"/>
            <p:cNvSpPr/>
            <p:nvPr/>
          </p:nvSpPr>
          <p:spPr>
            <a:xfrm>
              <a:off x="7745225" y="2263753"/>
              <a:ext cx="567068" cy="364390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53;p15"/>
            <p:cNvSpPr/>
            <p:nvPr/>
          </p:nvSpPr>
          <p:spPr>
            <a:xfrm>
              <a:off x="7745225" y="2315132"/>
              <a:ext cx="567068" cy="364108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54;p15"/>
            <p:cNvSpPr/>
            <p:nvPr/>
          </p:nvSpPr>
          <p:spPr>
            <a:xfrm>
              <a:off x="7745225" y="2366511"/>
              <a:ext cx="567068" cy="364108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55;p15"/>
            <p:cNvSpPr/>
            <p:nvPr/>
          </p:nvSpPr>
          <p:spPr>
            <a:xfrm>
              <a:off x="7745225" y="2417890"/>
              <a:ext cx="567068" cy="364085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56;p15"/>
            <p:cNvSpPr/>
            <p:nvPr/>
          </p:nvSpPr>
          <p:spPr>
            <a:xfrm>
              <a:off x="7745225" y="2509463"/>
              <a:ext cx="567068" cy="364108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57;p15"/>
            <p:cNvSpPr/>
            <p:nvPr/>
          </p:nvSpPr>
          <p:spPr>
            <a:xfrm>
              <a:off x="7745225" y="2560842"/>
              <a:ext cx="567068" cy="364085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58;p15"/>
            <p:cNvSpPr/>
            <p:nvPr/>
          </p:nvSpPr>
          <p:spPr>
            <a:xfrm>
              <a:off x="7745225" y="2611916"/>
              <a:ext cx="567068" cy="364390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59;p15"/>
            <p:cNvSpPr/>
            <p:nvPr/>
          </p:nvSpPr>
          <p:spPr>
            <a:xfrm>
              <a:off x="7745225" y="2663295"/>
              <a:ext cx="567068" cy="364108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60;p15"/>
            <p:cNvSpPr/>
            <p:nvPr/>
          </p:nvSpPr>
          <p:spPr>
            <a:xfrm>
              <a:off x="7745225" y="2714674"/>
              <a:ext cx="567068" cy="364108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61;p15"/>
            <p:cNvSpPr/>
            <p:nvPr/>
          </p:nvSpPr>
          <p:spPr>
            <a:xfrm>
              <a:off x="7745225" y="2806246"/>
              <a:ext cx="567068" cy="364108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62;p15"/>
            <p:cNvSpPr/>
            <p:nvPr/>
          </p:nvSpPr>
          <p:spPr>
            <a:xfrm>
              <a:off x="7745225" y="2857625"/>
              <a:ext cx="567068" cy="364108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63;p15"/>
            <p:cNvSpPr/>
            <p:nvPr/>
          </p:nvSpPr>
          <p:spPr>
            <a:xfrm>
              <a:off x="7745225" y="2909004"/>
              <a:ext cx="567068" cy="364085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64;p15"/>
            <p:cNvSpPr/>
            <p:nvPr/>
          </p:nvSpPr>
          <p:spPr>
            <a:xfrm>
              <a:off x="7745225" y="2960078"/>
              <a:ext cx="567068" cy="364390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65;p15"/>
            <p:cNvSpPr/>
            <p:nvPr/>
          </p:nvSpPr>
          <p:spPr>
            <a:xfrm>
              <a:off x="7745225" y="3011457"/>
              <a:ext cx="567068" cy="364108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66;p15"/>
            <p:cNvSpPr/>
            <p:nvPr/>
          </p:nvSpPr>
          <p:spPr>
            <a:xfrm>
              <a:off x="7745225" y="3103029"/>
              <a:ext cx="567068" cy="364108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67;p15"/>
            <p:cNvSpPr/>
            <p:nvPr/>
          </p:nvSpPr>
          <p:spPr>
            <a:xfrm>
              <a:off x="7745225" y="3154408"/>
              <a:ext cx="567068" cy="364108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68;p15"/>
            <p:cNvSpPr/>
            <p:nvPr/>
          </p:nvSpPr>
          <p:spPr>
            <a:xfrm>
              <a:off x="7745225" y="3205787"/>
              <a:ext cx="567068" cy="364108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69;p15"/>
            <p:cNvSpPr/>
            <p:nvPr/>
          </p:nvSpPr>
          <p:spPr>
            <a:xfrm>
              <a:off x="7745225" y="3257166"/>
              <a:ext cx="567068" cy="364085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70;p15"/>
            <p:cNvSpPr/>
            <p:nvPr/>
          </p:nvSpPr>
          <p:spPr>
            <a:xfrm>
              <a:off x="7745225" y="3308263"/>
              <a:ext cx="567068" cy="36436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7" name="Google Shape;171;p15"/>
            <p:cNvGrpSpPr/>
            <p:nvPr/>
          </p:nvGrpSpPr>
          <p:grpSpPr>
            <a:xfrm>
              <a:off x="6845427" y="1589551"/>
              <a:ext cx="1738972" cy="1497957"/>
              <a:chOff x="5553063" y="1487604"/>
              <a:chExt cx="1981525" cy="1707075"/>
            </a:xfrm>
          </p:grpSpPr>
          <p:sp>
            <p:nvSpPr>
              <p:cNvPr id="298" name="Google Shape;172;p15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173;p15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0" name="Google Shape;174;p15"/>
            <p:cNvSpPr/>
            <p:nvPr/>
          </p:nvSpPr>
          <p:spPr>
            <a:xfrm>
              <a:off x="5663900" y="1715825"/>
              <a:ext cx="216600" cy="2166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175;p15"/>
            <p:cNvSpPr/>
            <p:nvPr/>
          </p:nvSpPr>
          <p:spPr>
            <a:xfrm>
              <a:off x="5801975" y="1438775"/>
              <a:ext cx="162600" cy="1626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176;p15"/>
            <p:cNvSpPr/>
            <p:nvPr/>
          </p:nvSpPr>
          <p:spPr>
            <a:xfrm>
              <a:off x="6052475" y="1505825"/>
              <a:ext cx="183600" cy="1836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177;p15"/>
            <p:cNvSpPr/>
            <p:nvPr/>
          </p:nvSpPr>
          <p:spPr>
            <a:xfrm>
              <a:off x="6097900" y="1230450"/>
              <a:ext cx="148500" cy="1485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178;p15"/>
            <p:cNvSpPr/>
            <p:nvPr/>
          </p:nvSpPr>
          <p:spPr>
            <a:xfrm>
              <a:off x="6332400" y="1327775"/>
              <a:ext cx="125100" cy="125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179;p15"/>
            <p:cNvSpPr/>
            <p:nvPr/>
          </p:nvSpPr>
          <p:spPr>
            <a:xfrm>
              <a:off x="6590925" y="1488450"/>
              <a:ext cx="100800" cy="1008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180;p15"/>
            <p:cNvSpPr/>
            <p:nvPr/>
          </p:nvSpPr>
          <p:spPr>
            <a:xfrm>
              <a:off x="6590925" y="1267775"/>
              <a:ext cx="100800" cy="1008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181;p15"/>
            <p:cNvSpPr/>
            <p:nvPr/>
          </p:nvSpPr>
          <p:spPr>
            <a:xfrm>
              <a:off x="6825325" y="1438775"/>
              <a:ext cx="82200" cy="822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182;p15"/>
            <p:cNvSpPr/>
            <p:nvPr/>
          </p:nvSpPr>
          <p:spPr>
            <a:xfrm>
              <a:off x="6945450" y="1601375"/>
              <a:ext cx="70500" cy="705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183;p15"/>
            <p:cNvSpPr/>
            <p:nvPr/>
          </p:nvSpPr>
          <p:spPr>
            <a:xfrm>
              <a:off x="7132575" y="1618675"/>
              <a:ext cx="53100" cy="53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184;p15"/>
            <p:cNvSpPr/>
            <p:nvPr/>
          </p:nvSpPr>
          <p:spPr>
            <a:xfrm>
              <a:off x="7213125" y="1776250"/>
              <a:ext cx="53100" cy="53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185;p15"/>
            <p:cNvSpPr/>
            <p:nvPr/>
          </p:nvSpPr>
          <p:spPr>
            <a:xfrm>
              <a:off x="7341050" y="1797575"/>
              <a:ext cx="53100" cy="53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Rectangle 311"/>
          <p:cNvSpPr/>
          <p:nvPr/>
        </p:nvSpPr>
        <p:spPr>
          <a:xfrm>
            <a:off x="1565113" y="210812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dirty="0" smtClean="0">
                <a:solidFill>
                  <a:schemeClr val="accent3">
                    <a:lumMod val="75000"/>
                  </a:schemeClr>
                </a:solidFill>
                <a:latin typeface="Arial Rounded MT Bold" panose="020F0704030504030204" pitchFamily="34" charset="0"/>
              </a:rPr>
              <a:t>MINISTRY OF HIGHER EDUCATION AND</a:t>
            </a:r>
          </a:p>
          <a:p>
            <a:pPr algn="ctr"/>
            <a:r>
              <a:rPr lang="en-GB" dirty="0" smtClean="0">
                <a:solidFill>
                  <a:schemeClr val="accent3">
                    <a:lumMod val="75000"/>
                  </a:schemeClr>
                </a:solidFill>
                <a:latin typeface="Arial Rounded MT Bold" panose="020F0704030504030204" pitchFamily="34" charset="0"/>
              </a:rPr>
              <a:t>SCIENTIFIC RESEARCH</a:t>
            </a:r>
          </a:p>
          <a:p>
            <a:pPr algn="ctr"/>
            <a:r>
              <a:rPr lang="en-GB" dirty="0" smtClean="0">
                <a:solidFill>
                  <a:schemeClr val="accent3">
                    <a:lumMod val="75000"/>
                  </a:schemeClr>
                </a:solidFill>
                <a:latin typeface="Arial Rounded MT Bold" panose="020F0704030504030204" pitchFamily="34" charset="0"/>
              </a:rPr>
              <a:t>UNIVERSITY OF TUNIS EL MANAR FACULTY</a:t>
            </a:r>
          </a:p>
          <a:p>
            <a:pPr algn="ctr"/>
            <a:r>
              <a:rPr lang="en-GB" dirty="0" smtClean="0">
                <a:solidFill>
                  <a:schemeClr val="accent3">
                    <a:lumMod val="75000"/>
                  </a:schemeClr>
                </a:solidFill>
                <a:latin typeface="Arial Rounded MT Bold" panose="020F0704030504030204" pitchFamily="34" charset="0"/>
              </a:rPr>
              <a:t>OF SCIENCES OF TUNIS</a:t>
            </a:r>
            <a:endParaRPr lang="en-GB" dirty="0">
              <a:solidFill>
                <a:schemeClr val="accent3">
                  <a:lumMod val="75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313" name="Picture 3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113" y="207603"/>
            <a:ext cx="927694" cy="1018730"/>
          </a:xfrm>
          <a:prstGeom prst="rect">
            <a:avLst/>
          </a:prstGeom>
        </p:spPr>
      </p:pic>
      <p:pic>
        <p:nvPicPr>
          <p:cNvPr id="314" name="Picture 3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13" y="306684"/>
            <a:ext cx="1570683" cy="9319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51521" y="1774390"/>
            <a:ext cx="37307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 Rounded MT Bold" panose="020F0704030504030204" pitchFamily="34" charset="0"/>
              </a:rPr>
              <a:t>The integration of the </a:t>
            </a:r>
            <a:r>
              <a:rPr lang="en-GB" dirty="0" smtClean="0">
                <a:latin typeface="Arial Rounded MT Bold" panose="020F0704030504030204" pitchFamily="34" charset="0"/>
              </a:rPr>
              <a:t>collected</a:t>
            </a:r>
          </a:p>
          <a:p>
            <a:r>
              <a:rPr lang="en-GB" dirty="0" smtClean="0">
                <a:latin typeface="Arial Rounded MT Bold" panose="020F0704030504030204" pitchFamily="34" charset="0"/>
              </a:rPr>
              <a:t>high-voltage </a:t>
            </a:r>
            <a:r>
              <a:rPr lang="en-GB" dirty="0">
                <a:latin typeface="Arial Rounded MT Bold" panose="020F0704030504030204" pitchFamily="34" charset="0"/>
              </a:rPr>
              <a:t>data into Geographic Information System (GIS)</a:t>
            </a:r>
          </a:p>
          <a:p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781733" y="2890798"/>
            <a:ext cx="2887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 Rounded MT Bold" panose="020F0704030504030204" pitchFamily="34" charset="0"/>
              </a:rPr>
              <a:t>Presented by</a:t>
            </a:r>
            <a:r>
              <a:rPr lang="en-GB" b="1" dirty="0" smtClean="0">
                <a:latin typeface="Arial Rounded MT Bold" panose="020F0704030504030204" pitchFamily="34" charset="0"/>
              </a:rPr>
              <a:t>: Essayeh Omar </a:t>
            </a:r>
            <a:endParaRPr lang="en-GB" b="1" dirty="0">
              <a:latin typeface="Arial Rounded MT Bold" panose="020F07040305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98491" y="3557672"/>
            <a:ext cx="4123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Arial Rounded MT Bold" panose="020F0704030504030204" pitchFamily="34" charset="0"/>
              </a:rPr>
              <a:t>Professional Supervisor </a:t>
            </a:r>
            <a:r>
              <a:rPr lang="en-GB" dirty="0" smtClean="0">
                <a:solidFill>
                  <a:schemeClr val="accent3">
                    <a:lumMod val="75000"/>
                  </a:schemeClr>
                </a:solidFill>
                <a:latin typeface="Arial Rounded MT Bold" panose="020F0704030504030204" pitchFamily="34" charset="0"/>
              </a:rPr>
              <a:t>:</a:t>
            </a:r>
            <a:r>
              <a:rPr lang="en-GB" b="1" dirty="0" smtClean="0">
                <a:solidFill>
                  <a:schemeClr val="accent3">
                    <a:lumMod val="75000"/>
                  </a:schemeClr>
                </a:solidFill>
                <a:latin typeface="Arial Rounded MT Bold" panose="020F0704030504030204" pitchFamily="34" charset="0"/>
              </a:rPr>
              <a:t>Mr </a:t>
            </a:r>
            <a:r>
              <a:rPr lang="en-GB" b="1" dirty="0" err="1" smtClean="0">
                <a:solidFill>
                  <a:schemeClr val="accent3">
                    <a:lumMod val="75000"/>
                  </a:schemeClr>
                </a:solidFill>
                <a:latin typeface="Arial Rounded MT Bold" panose="020F0704030504030204" pitchFamily="34" charset="0"/>
              </a:rPr>
              <a:t>Ghaleb</a:t>
            </a:r>
            <a:r>
              <a:rPr lang="en-GB" b="1" dirty="0" smtClean="0">
                <a:solidFill>
                  <a:schemeClr val="accent3">
                    <a:lumMod val="75000"/>
                  </a:schemeClr>
                </a:solidFill>
                <a:latin typeface="Arial Rounded MT Bold" panose="020F0704030504030204" pitchFamily="34" charset="0"/>
              </a:rPr>
              <a:t> ENNINE</a:t>
            </a:r>
            <a:endParaRPr lang="en-GB" b="1" dirty="0">
              <a:solidFill>
                <a:schemeClr val="accent3">
                  <a:lumMod val="75000"/>
                </a:schemeClr>
              </a:solidFill>
              <a:latin typeface="Arial Rounded MT Bold" panose="020F0704030504030204" pitchFamily="34" charset="0"/>
            </a:endParaRPr>
          </a:p>
          <a:p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Arial Rounded MT Bold" panose="020F0704030504030204" pitchFamily="34" charset="0"/>
              </a:rPr>
              <a:t>Academic Supervisor: </a:t>
            </a:r>
            <a:r>
              <a:rPr lang="en-GB" b="1" dirty="0" err="1">
                <a:solidFill>
                  <a:schemeClr val="accent3">
                    <a:lumMod val="75000"/>
                  </a:schemeClr>
                </a:solidFill>
                <a:latin typeface="Arial Rounded MT Bold" panose="020F0704030504030204" pitchFamily="34" charset="0"/>
              </a:rPr>
              <a:t>Mr.Tarek</a:t>
            </a:r>
            <a:r>
              <a:rPr lang="en-GB" b="1" dirty="0">
                <a:solidFill>
                  <a:schemeClr val="accent3">
                    <a:lumMod val="75000"/>
                  </a:schemeClr>
                </a:solidFill>
                <a:latin typeface="Arial Rounded MT Bold" panose="020F0704030504030204" pitchFamily="34" charset="0"/>
              </a:rPr>
              <a:t> SBOUI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16034" y="4340576"/>
            <a:ext cx="3272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 Rounded MT Bold" panose="020F0704030504030204" pitchFamily="34" charset="0"/>
              </a:rPr>
              <a:t>Academic Year :2022-2023</a:t>
            </a:r>
            <a:endParaRPr lang="en-GB" dirty="0"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4"/>
          <a:srcRect l="-30895" t="-9569" r="-3179" b="11534"/>
          <a:stretch/>
        </p:blipFill>
        <p:spPr>
          <a:xfrm>
            <a:off x="-3193366" y="-469510"/>
            <a:ext cx="13059027" cy="561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32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hlinkHover r:id="rId3" action="ppaction://hlinksldjump"/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2000">
                <a:schemeClr val="bg1">
                  <a:lumMod val="85000"/>
                </a:schemeClr>
              </a:gs>
              <a:gs pos="26000">
                <a:schemeClr val="bg1">
                  <a:lumMod val="8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" t="948" r="985" b="1238"/>
          <a:stretch/>
        </p:blipFill>
        <p:spPr>
          <a:xfrm>
            <a:off x="2151888" y="42672"/>
            <a:ext cx="4986528" cy="5047488"/>
          </a:xfrm>
          <a:prstGeom prst="rect">
            <a:avLst/>
          </a:prstGeom>
        </p:spPr>
      </p:pic>
      <p:sp>
        <p:nvSpPr>
          <p:cNvPr id="4" name="Oval 3">
            <a:hlinkClick r:id="rId5" action="ppaction://hlinksldjump"/>
          </p:cNvPr>
          <p:cNvSpPr/>
          <p:nvPr/>
        </p:nvSpPr>
        <p:spPr>
          <a:xfrm>
            <a:off x="3836371" y="2063414"/>
            <a:ext cx="228600" cy="220980"/>
          </a:xfrm>
          <a:prstGeom prst="ellipse">
            <a:avLst/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85000"/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hlinkClick r:id="rId6" action="ppaction://hlinksldjump"/>
          </p:cNvPr>
          <p:cNvSpPr/>
          <p:nvPr/>
        </p:nvSpPr>
        <p:spPr>
          <a:xfrm>
            <a:off x="3077420" y="1330130"/>
            <a:ext cx="228600" cy="220980"/>
          </a:xfrm>
          <a:prstGeom prst="ellipse">
            <a:avLst/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85000"/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ight Arrow 6">
            <a:hlinkClick r:id="rId7" action="ppaction://hlinksldjump"/>
          </p:cNvPr>
          <p:cNvSpPr/>
          <p:nvPr/>
        </p:nvSpPr>
        <p:spPr>
          <a:xfrm>
            <a:off x="7766613" y="4525701"/>
            <a:ext cx="509286" cy="277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650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2000">
                <a:schemeClr val="bg1">
                  <a:lumMod val="85000"/>
                </a:schemeClr>
              </a:gs>
              <a:gs pos="26000">
                <a:schemeClr val="bg1">
                  <a:lumMod val="8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PK</a:t>
            </a:r>
            <a:endParaRPr lang="en-GB" dirty="0"/>
          </a:p>
        </p:txBody>
      </p:sp>
      <p:pic>
        <p:nvPicPr>
          <p:cNvPr id="5" name="Picture 4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" t="948" r="985" b="1238"/>
          <a:stretch/>
        </p:blipFill>
        <p:spPr>
          <a:xfrm>
            <a:off x="-2840666" y="-6163477"/>
            <a:ext cx="19594288" cy="198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5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cardinality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" t="948" r="985" b="1238"/>
          <a:stretch/>
        </p:blipFill>
        <p:spPr>
          <a:xfrm>
            <a:off x="-169726" y="-731521"/>
            <a:ext cx="16686110" cy="16890095"/>
          </a:xfrm>
          <a:prstGeom prst="rect">
            <a:avLst/>
          </a:prstGeom>
        </p:spPr>
      </p:pic>
      <p:sp>
        <p:nvSpPr>
          <p:cNvPr id="5" name="Oval 4">
            <a:hlinkClick r:id="rId4" action="ppaction://hlinksldjump"/>
          </p:cNvPr>
          <p:cNvSpPr/>
          <p:nvPr/>
        </p:nvSpPr>
        <p:spPr>
          <a:xfrm>
            <a:off x="2777267" y="3549453"/>
            <a:ext cx="551864" cy="533469"/>
          </a:xfrm>
          <a:prstGeom prst="ellipse">
            <a:avLst/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85000"/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677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06" t="28364" r="12928" b="23562"/>
          <a:stretch/>
        </p:blipFill>
        <p:spPr bwMode="auto">
          <a:xfrm>
            <a:off x="1641242" y="0"/>
            <a:ext cx="5216758" cy="31419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0" y="3255855"/>
            <a:ext cx="2254885" cy="1487556"/>
            <a:chOff x="284228" y="2549873"/>
            <a:chExt cx="2254885" cy="1487556"/>
          </a:xfrm>
        </p:grpSpPr>
        <p:pic>
          <p:nvPicPr>
            <p:cNvPr id="4" name="Picture 3"/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00" t="35097" r="42133" b="33503"/>
            <a:stretch/>
          </p:blipFill>
          <p:spPr bwMode="auto">
            <a:xfrm>
              <a:off x="284228" y="2549873"/>
              <a:ext cx="2254885" cy="148755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478905" y="3100711"/>
              <a:ext cx="1549275" cy="2956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720496" y="3255855"/>
            <a:ext cx="2286000" cy="1663748"/>
            <a:chOff x="6858000" y="2640966"/>
            <a:chExt cx="2286000" cy="1663748"/>
          </a:xfrm>
        </p:grpSpPr>
        <p:pic>
          <p:nvPicPr>
            <p:cNvPr id="5" name="Picture 4"/>
            <p:cNvPicPr/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71" t="31007" r="36029" b="30297"/>
            <a:stretch/>
          </p:blipFill>
          <p:spPr bwMode="auto">
            <a:xfrm>
              <a:off x="6858000" y="2640966"/>
              <a:ext cx="2286000" cy="1663748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6939864" y="3115163"/>
              <a:ext cx="1572260" cy="41962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cxnSp>
        <p:nvCxnSpPr>
          <p:cNvPr id="14" name="Straight Connector 13"/>
          <p:cNvCxnSpPr/>
          <p:nvPr/>
        </p:nvCxnSpPr>
        <p:spPr>
          <a:xfrm flipH="1">
            <a:off x="2336750" y="4149678"/>
            <a:ext cx="424968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331803" y="3268291"/>
            <a:ext cx="0" cy="88138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389902" y="4276008"/>
            <a:ext cx="1883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 smtClean="0">
                <a:latin typeface="Arial Rounded MT Bold" panose="020F0704030504030204" pitchFamily="34" charset="0"/>
              </a:rPr>
              <a:t>One to Many (1..*)</a:t>
            </a:r>
            <a:endParaRPr lang="en-GB" sz="1800" dirty="0">
              <a:latin typeface="Arial Rounded MT Bold" panose="020F0704030504030204" pitchFamily="34" charset="0"/>
            </a:endParaRPr>
          </a:p>
        </p:txBody>
      </p:sp>
      <p:sp>
        <p:nvSpPr>
          <p:cNvPr id="23" name="Right Arrow 22">
            <a:hlinkClick r:id="rId6" action="ppaction://hlinksldjump"/>
          </p:cNvPr>
          <p:cNvSpPr/>
          <p:nvPr/>
        </p:nvSpPr>
        <p:spPr>
          <a:xfrm rot="10800000">
            <a:off x="460028" y="489768"/>
            <a:ext cx="509286" cy="277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485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/>
          <p:cNvGrpSpPr/>
          <p:nvPr/>
        </p:nvGrpSpPr>
        <p:grpSpPr>
          <a:xfrm>
            <a:off x="1755648" y="774192"/>
            <a:ext cx="5468112" cy="3633216"/>
            <a:chOff x="1376688" y="995974"/>
            <a:chExt cx="1069398" cy="1443790"/>
          </a:xfrm>
        </p:grpSpPr>
        <p:sp>
          <p:nvSpPr>
            <p:cNvPr id="8" name="Google Shape;2602;p32"/>
            <p:cNvSpPr/>
            <p:nvPr/>
          </p:nvSpPr>
          <p:spPr>
            <a:xfrm>
              <a:off x="1604503" y="2081908"/>
              <a:ext cx="613549" cy="35785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03;p32"/>
            <p:cNvSpPr/>
            <p:nvPr/>
          </p:nvSpPr>
          <p:spPr>
            <a:xfrm>
              <a:off x="1604503" y="2067055"/>
              <a:ext cx="613549" cy="35419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04;p32"/>
            <p:cNvSpPr/>
            <p:nvPr/>
          </p:nvSpPr>
          <p:spPr>
            <a:xfrm>
              <a:off x="1759806" y="2006982"/>
              <a:ext cx="303180" cy="32518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05;p32"/>
            <p:cNvSpPr/>
            <p:nvPr/>
          </p:nvSpPr>
          <p:spPr>
            <a:xfrm>
              <a:off x="1758928" y="1997836"/>
              <a:ext cx="304058" cy="175132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06;p32"/>
            <p:cNvSpPr/>
            <p:nvPr/>
          </p:nvSpPr>
          <p:spPr>
            <a:xfrm>
              <a:off x="1384975" y="995974"/>
              <a:ext cx="1061111" cy="1384541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07;p32"/>
            <p:cNvSpPr/>
            <p:nvPr/>
          </p:nvSpPr>
          <p:spPr>
            <a:xfrm>
              <a:off x="1376688" y="1018638"/>
              <a:ext cx="1030416" cy="136405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08;p32"/>
            <p:cNvSpPr/>
            <p:nvPr/>
          </p:nvSpPr>
          <p:spPr>
            <a:xfrm>
              <a:off x="1398255" y="1046736"/>
              <a:ext cx="987063" cy="1307657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1909419" y="1023760"/>
            <a:ext cx="51829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04</a:t>
            </a:r>
            <a:br>
              <a:rPr lang="en-GB" sz="4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r>
              <a:rPr lang="en-GB" sz="4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Integration </a:t>
            </a:r>
            <a:r>
              <a:rPr lang="en-GB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into the geo-spatial data base</a:t>
            </a:r>
          </a:p>
          <a:p>
            <a:pPr algn="ctr"/>
            <a:r>
              <a:rPr lang="en-GB" sz="4800" dirty="0" smtClean="0">
                <a:latin typeface="Arial Rounded MT Bold" panose="020F0704030504030204" pitchFamily="34" charset="0"/>
              </a:rPr>
              <a:t>  </a:t>
            </a:r>
            <a:endParaRPr lang="en-GB" sz="48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772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4"/>
          <p:cNvSpPr/>
          <p:nvPr/>
        </p:nvSpPr>
        <p:spPr>
          <a:xfrm rot="10800000">
            <a:off x="5740525" y="2160971"/>
            <a:ext cx="475525" cy="996875"/>
          </a:xfrm>
          <a:custGeom>
            <a:avLst/>
            <a:gdLst/>
            <a:ahLst/>
            <a:cxnLst/>
            <a:rect l="l" t="t" r="r" b="b"/>
            <a:pathLst>
              <a:path w="19021" h="39875" extrusionOk="0">
                <a:moveTo>
                  <a:pt x="19021" y="39875"/>
                </a:moveTo>
                <a:lnTo>
                  <a:pt x="0" y="29105"/>
                </a:lnTo>
                <a:lnTo>
                  <a:pt x="0" y="0"/>
                </a:ln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7" name="Google Shape;1427;p24"/>
          <p:cNvSpPr/>
          <p:nvPr/>
        </p:nvSpPr>
        <p:spPr>
          <a:xfrm rot="10800000">
            <a:off x="5740525" y="2160971"/>
            <a:ext cx="475525" cy="996875"/>
          </a:xfrm>
          <a:custGeom>
            <a:avLst/>
            <a:gdLst/>
            <a:ahLst/>
            <a:cxnLst/>
            <a:rect l="l" t="t" r="r" b="b"/>
            <a:pathLst>
              <a:path w="19021" h="39875" extrusionOk="0">
                <a:moveTo>
                  <a:pt x="19021" y="39875"/>
                </a:moveTo>
                <a:lnTo>
                  <a:pt x="0" y="29105"/>
                </a:ln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8" name="Google Shape;1428;p24"/>
          <p:cNvSpPr/>
          <p:nvPr/>
        </p:nvSpPr>
        <p:spPr>
          <a:xfrm rot="10800000">
            <a:off x="7149825" y="1463713"/>
            <a:ext cx="475525" cy="996875"/>
          </a:xfrm>
          <a:custGeom>
            <a:avLst/>
            <a:gdLst/>
            <a:ahLst/>
            <a:cxnLst/>
            <a:rect l="l" t="t" r="r" b="b"/>
            <a:pathLst>
              <a:path w="19021" h="39875" extrusionOk="0">
                <a:moveTo>
                  <a:pt x="19021" y="39875"/>
                </a:moveTo>
                <a:lnTo>
                  <a:pt x="0" y="29105"/>
                </a:lnTo>
                <a:lnTo>
                  <a:pt x="0" y="0"/>
                </a:ln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9" name="Google Shape;1429;p24"/>
          <p:cNvSpPr/>
          <p:nvPr/>
        </p:nvSpPr>
        <p:spPr>
          <a:xfrm rot="10800000">
            <a:off x="7149825" y="1463713"/>
            <a:ext cx="475525" cy="996875"/>
          </a:xfrm>
          <a:custGeom>
            <a:avLst/>
            <a:gdLst/>
            <a:ahLst/>
            <a:cxnLst/>
            <a:rect l="l" t="t" r="r" b="b"/>
            <a:pathLst>
              <a:path w="19021" h="39875" extrusionOk="0">
                <a:moveTo>
                  <a:pt x="19021" y="39875"/>
                </a:moveTo>
                <a:lnTo>
                  <a:pt x="0" y="29105"/>
                </a:ln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0" name="Google Shape;1430;p24"/>
          <p:cNvSpPr/>
          <p:nvPr/>
        </p:nvSpPr>
        <p:spPr>
          <a:xfrm>
            <a:off x="2821375" y="2725475"/>
            <a:ext cx="475525" cy="996875"/>
          </a:xfrm>
          <a:custGeom>
            <a:avLst/>
            <a:gdLst/>
            <a:ahLst/>
            <a:cxnLst/>
            <a:rect l="l" t="t" r="r" b="b"/>
            <a:pathLst>
              <a:path w="19021" h="39875" extrusionOk="0">
                <a:moveTo>
                  <a:pt x="19021" y="39875"/>
                </a:moveTo>
                <a:lnTo>
                  <a:pt x="0" y="29105"/>
                </a:lnTo>
                <a:lnTo>
                  <a:pt x="0" y="0"/>
                </a:ln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1" name="Google Shape;1431;p24"/>
          <p:cNvSpPr/>
          <p:nvPr/>
        </p:nvSpPr>
        <p:spPr>
          <a:xfrm>
            <a:off x="2821375" y="2725475"/>
            <a:ext cx="475525" cy="996875"/>
          </a:xfrm>
          <a:custGeom>
            <a:avLst/>
            <a:gdLst/>
            <a:ahLst/>
            <a:cxnLst/>
            <a:rect l="l" t="t" r="r" b="b"/>
            <a:pathLst>
              <a:path w="19021" h="39875" extrusionOk="0">
                <a:moveTo>
                  <a:pt x="19021" y="39875"/>
                </a:moveTo>
                <a:lnTo>
                  <a:pt x="0" y="29105"/>
                </a:ln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2" name="Google Shape;1432;p24"/>
          <p:cNvSpPr/>
          <p:nvPr/>
        </p:nvSpPr>
        <p:spPr>
          <a:xfrm>
            <a:off x="4124175" y="1963475"/>
            <a:ext cx="475525" cy="996875"/>
          </a:xfrm>
          <a:custGeom>
            <a:avLst/>
            <a:gdLst/>
            <a:ahLst/>
            <a:cxnLst/>
            <a:rect l="l" t="t" r="r" b="b"/>
            <a:pathLst>
              <a:path w="19021" h="39875" extrusionOk="0">
                <a:moveTo>
                  <a:pt x="19021" y="39875"/>
                </a:moveTo>
                <a:lnTo>
                  <a:pt x="0" y="29105"/>
                </a:lnTo>
                <a:lnTo>
                  <a:pt x="0" y="0"/>
                </a:ln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3" name="Google Shape;1433;p24"/>
          <p:cNvSpPr/>
          <p:nvPr/>
        </p:nvSpPr>
        <p:spPr>
          <a:xfrm>
            <a:off x="4124175" y="1963475"/>
            <a:ext cx="475525" cy="996875"/>
          </a:xfrm>
          <a:custGeom>
            <a:avLst/>
            <a:gdLst/>
            <a:ahLst/>
            <a:cxnLst/>
            <a:rect l="l" t="t" r="r" b="b"/>
            <a:pathLst>
              <a:path w="19021" h="39875" extrusionOk="0">
                <a:moveTo>
                  <a:pt x="19021" y="39875"/>
                </a:moveTo>
                <a:lnTo>
                  <a:pt x="0" y="29105"/>
                </a:ln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434" name="Google Shape;1434;p24"/>
          <p:cNvGrpSpPr/>
          <p:nvPr/>
        </p:nvGrpSpPr>
        <p:grpSpPr>
          <a:xfrm>
            <a:off x="1518575" y="3411275"/>
            <a:ext cx="475525" cy="996875"/>
            <a:chOff x="1518575" y="3411275"/>
            <a:chExt cx="475525" cy="996875"/>
          </a:xfrm>
        </p:grpSpPr>
        <p:sp>
          <p:nvSpPr>
            <p:cNvPr id="1435" name="Google Shape;1435;p24"/>
            <p:cNvSpPr/>
            <p:nvPr/>
          </p:nvSpPr>
          <p:spPr>
            <a:xfrm>
              <a:off x="1518575" y="3411275"/>
              <a:ext cx="475525" cy="996875"/>
            </a:xfrm>
            <a:custGeom>
              <a:avLst/>
              <a:gdLst/>
              <a:ahLst/>
              <a:cxnLst/>
              <a:rect l="l" t="t" r="r" b="b"/>
              <a:pathLst>
                <a:path w="19021" h="39875" extrusionOk="0">
                  <a:moveTo>
                    <a:pt x="19021" y="39875"/>
                  </a:moveTo>
                  <a:lnTo>
                    <a:pt x="0" y="29105"/>
                  </a:lnTo>
                  <a:lnTo>
                    <a:pt x="0" y="0"/>
                  </a:ln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6" name="Google Shape;1436;p24"/>
            <p:cNvSpPr/>
            <p:nvPr/>
          </p:nvSpPr>
          <p:spPr>
            <a:xfrm>
              <a:off x="1518575" y="3411275"/>
              <a:ext cx="475525" cy="996875"/>
            </a:xfrm>
            <a:custGeom>
              <a:avLst/>
              <a:gdLst/>
              <a:ahLst/>
              <a:cxnLst/>
              <a:rect l="l" t="t" r="r" b="b"/>
              <a:pathLst>
                <a:path w="19021" h="39875" extrusionOk="0">
                  <a:moveTo>
                    <a:pt x="19021" y="39875"/>
                  </a:moveTo>
                  <a:lnTo>
                    <a:pt x="0" y="29105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1438" name="Google Shape;1438;p24"/>
          <p:cNvCxnSpPr/>
          <p:nvPr/>
        </p:nvCxnSpPr>
        <p:spPr>
          <a:xfrm flipH="1">
            <a:off x="1906775" y="1501325"/>
            <a:ext cx="5241600" cy="302640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9" name="Google Shape;1439;p24"/>
          <p:cNvCxnSpPr/>
          <p:nvPr/>
        </p:nvCxnSpPr>
        <p:spPr>
          <a:xfrm flipH="1">
            <a:off x="1906775" y="1501325"/>
            <a:ext cx="5241600" cy="30264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40" name="Google Shape;1440;p24"/>
          <p:cNvGrpSpPr/>
          <p:nvPr/>
        </p:nvGrpSpPr>
        <p:grpSpPr>
          <a:xfrm>
            <a:off x="1661788" y="3999227"/>
            <a:ext cx="590840" cy="682345"/>
            <a:chOff x="3662369" y="2223718"/>
            <a:chExt cx="436237" cy="503799"/>
          </a:xfrm>
        </p:grpSpPr>
        <p:sp>
          <p:nvSpPr>
            <p:cNvPr id="1441" name="Google Shape;1441;p24"/>
            <p:cNvSpPr/>
            <p:nvPr/>
          </p:nvSpPr>
          <p:spPr>
            <a:xfrm>
              <a:off x="3662369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4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4"/>
            <p:cNvSpPr/>
            <p:nvPr/>
          </p:nvSpPr>
          <p:spPr>
            <a:xfrm>
              <a:off x="3880688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4" name="Google Shape;1444;p24"/>
          <p:cNvGrpSpPr/>
          <p:nvPr/>
        </p:nvGrpSpPr>
        <p:grpSpPr>
          <a:xfrm>
            <a:off x="2964579" y="3243609"/>
            <a:ext cx="590840" cy="682345"/>
            <a:chOff x="3662369" y="2223718"/>
            <a:chExt cx="436237" cy="503799"/>
          </a:xfrm>
        </p:grpSpPr>
        <p:sp>
          <p:nvSpPr>
            <p:cNvPr id="1445" name="Google Shape;1445;p24"/>
            <p:cNvSpPr/>
            <p:nvPr/>
          </p:nvSpPr>
          <p:spPr>
            <a:xfrm>
              <a:off x="3662369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4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4"/>
            <p:cNvSpPr/>
            <p:nvPr/>
          </p:nvSpPr>
          <p:spPr>
            <a:xfrm>
              <a:off x="3880688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8" name="Google Shape;1448;p24"/>
          <p:cNvGrpSpPr/>
          <p:nvPr/>
        </p:nvGrpSpPr>
        <p:grpSpPr>
          <a:xfrm>
            <a:off x="4271961" y="2502247"/>
            <a:ext cx="590840" cy="682345"/>
            <a:chOff x="3665759" y="2223718"/>
            <a:chExt cx="436237" cy="503799"/>
          </a:xfrm>
        </p:grpSpPr>
        <p:sp>
          <p:nvSpPr>
            <p:cNvPr id="1449" name="Google Shape;1449;p24"/>
            <p:cNvSpPr/>
            <p:nvPr/>
          </p:nvSpPr>
          <p:spPr>
            <a:xfrm>
              <a:off x="3665759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4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4"/>
            <p:cNvSpPr/>
            <p:nvPr/>
          </p:nvSpPr>
          <p:spPr>
            <a:xfrm>
              <a:off x="388407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2" name="Google Shape;1452;p24"/>
          <p:cNvGrpSpPr/>
          <p:nvPr/>
        </p:nvGrpSpPr>
        <p:grpSpPr>
          <a:xfrm>
            <a:off x="5570159" y="1739180"/>
            <a:ext cx="590840" cy="682345"/>
            <a:chOff x="3662369" y="2223718"/>
            <a:chExt cx="436237" cy="503799"/>
          </a:xfrm>
        </p:grpSpPr>
        <p:sp>
          <p:nvSpPr>
            <p:cNvPr id="1453" name="Google Shape;1453;p24"/>
            <p:cNvSpPr/>
            <p:nvPr/>
          </p:nvSpPr>
          <p:spPr>
            <a:xfrm>
              <a:off x="3662369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4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4"/>
            <p:cNvSpPr/>
            <p:nvPr/>
          </p:nvSpPr>
          <p:spPr>
            <a:xfrm>
              <a:off x="3880688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885314" y="1006307"/>
            <a:ext cx="590840" cy="682344"/>
            <a:chOff x="8038335" y="307728"/>
            <a:chExt cx="590840" cy="682344"/>
          </a:xfrm>
        </p:grpSpPr>
        <p:sp>
          <p:nvSpPr>
            <p:cNvPr id="1457" name="Google Shape;1457;p24"/>
            <p:cNvSpPr/>
            <p:nvPr/>
          </p:nvSpPr>
          <p:spPr>
            <a:xfrm>
              <a:off x="8038335" y="307728"/>
              <a:ext cx="590840" cy="34120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4"/>
            <p:cNvSpPr/>
            <p:nvPr/>
          </p:nvSpPr>
          <p:spPr>
            <a:xfrm>
              <a:off x="8047519" y="478629"/>
              <a:ext cx="295751" cy="511443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4"/>
            <p:cNvSpPr/>
            <p:nvPr/>
          </p:nvSpPr>
          <p:spPr>
            <a:xfrm>
              <a:off x="8334027" y="478629"/>
              <a:ext cx="295140" cy="511443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0" name="Google Shape;1460;p24"/>
          <p:cNvGrpSpPr/>
          <p:nvPr/>
        </p:nvGrpSpPr>
        <p:grpSpPr>
          <a:xfrm>
            <a:off x="644641" y="2583879"/>
            <a:ext cx="1752127" cy="751195"/>
            <a:chOff x="644641" y="2583879"/>
            <a:chExt cx="1752127" cy="751195"/>
          </a:xfrm>
        </p:grpSpPr>
        <p:sp>
          <p:nvSpPr>
            <p:cNvPr id="1461" name="Google Shape;1461;p24"/>
            <p:cNvSpPr txBox="1"/>
            <p:nvPr/>
          </p:nvSpPr>
          <p:spPr>
            <a:xfrm>
              <a:off x="644641" y="2583879"/>
              <a:ext cx="17520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 smtClean="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Step 5</a:t>
              </a:r>
              <a:endParaRPr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462" name="Google Shape;1462;p24"/>
            <p:cNvSpPr txBox="1"/>
            <p:nvPr/>
          </p:nvSpPr>
          <p:spPr>
            <a:xfrm>
              <a:off x="644768" y="2837373"/>
              <a:ext cx="1752000" cy="49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 smtClean="0">
                  <a:latin typeface="Roboto"/>
                  <a:ea typeface="Roboto"/>
                  <a:cs typeface="Roboto"/>
                  <a:sym typeface="Roboto"/>
                </a:rPr>
                <a:t>Injecting the SQL Code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63" name="Google Shape;1463;p24"/>
          <p:cNvGrpSpPr/>
          <p:nvPr/>
        </p:nvGrpSpPr>
        <p:grpSpPr>
          <a:xfrm>
            <a:off x="1947910" y="1883917"/>
            <a:ext cx="1752019" cy="762341"/>
            <a:chOff x="1947910" y="1883917"/>
            <a:chExt cx="1752019" cy="762341"/>
          </a:xfrm>
        </p:grpSpPr>
        <p:sp>
          <p:nvSpPr>
            <p:cNvPr id="1464" name="Google Shape;1464;p24"/>
            <p:cNvSpPr txBox="1"/>
            <p:nvPr/>
          </p:nvSpPr>
          <p:spPr>
            <a:xfrm>
              <a:off x="1947928" y="1883917"/>
              <a:ext cx="17520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 smtClean="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Step 4</a:t>
              </a:r>
              <a:endParaRPr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465" name="Google Shape;1465;p24"/>
            <p:cNvSpPr txBox="1"/>
            <p:nvPr/>
          </p:nvSpPr>
          <p:spPr>
            <a:xfrm>
              <a:off x="1947910" y="2133258"/>
              <a:ext cx="17520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 smtClean="0">
                  <a:latin typeface="Roboto"/>
                  <a:ea typeface="Roboto"/>
                  <a:cs typeface="Roboto"/>
                  <a:sym typeface="Roboto"/>
                </a:rPr>
                <a:t>Creating the database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66" name="Google Shape;1466;p24"/>
          <p:cNvGrpSpPr/>
          <p:nvPr/>
        </p:nvGrpSpPr>
        <p:grpSpPr>
          <a:xfrm>
            <a:off x="5341376" y="3234047"/>
            <a:ext cx="1752010" cy="762422"/>
            <a:chOff x="5341376" y="3234047"/>
            <a:chExt cx="1752010" cy="762422"/>
          </a:xfrm>
        </p:grpSpPr>
        <p:sp>
          <p:nvSpPr>
            <p:cNvPr id="1467" name="Google Shape;1467;p24"/>
            <p:cNvSpPr txBox="1"/>
            <p:nvPr/>
          </p:nvSpPr>
          <p:spPr>
            <a:xfrm>
              <a:off x="5341385" y="3234047"/>
              <a:ext cx="17520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 smtClean="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Step 2</a:t>
              </a:r>
              <a:endParaRPr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468" name="Google Shape;1468;p24"/>
            <p:cNvSpPr txBox="1"/>
            <p:nvPr/>
          </p:nvSpPr>
          <p:spPr>
            <a:xfrm>
              <a:off x="5341376" y="3498769"/>
              <a:ext cx="1752000" cy="49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 smtClean="0">
                  <a:latin typeface="Roboto"/>
                  <a:ea typeface="Roboto"/>
                  <a:cs typeface="Roboto"/>
                  <a:sym typeface="Roboto"/>
                </a:rPr>
                <a:t>Add the drop down list to the SQL code on VS code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69" name="Google Shape;1469;p24"/>
          <p:cNvGrpSpPr/>
          <p:nvPr/>
        </p:nvGrpSpPr>
        <p:grpSpPr>
          <a:xfrm>
            <a:off x="6750765" y="2538450"/>
            <a:ext cx="1752012" cy="762342"/>
            <a:chOff x="6750765" y="2538450"/>
            <a:chExt cx="1752012" cy="762342"/>
          </a:xfrm>
        </p:grpSpPr>
        <p:sp>
          <p:nvSpPr>
            <p:cNvPr id="1470" name="Google Shape;1470;p24"/>
            <p:cNvSpPr txBox="1"/>
            <p:nvPr/>
          </p:nvSpPr>
          <p:spPr>
            <a:xfrm>
              <a:off x="6750765" y="2538450"/>
              <a:ext cx="17520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 smtClean="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Step 1</a:t>
              </a:r>
              <a:endParaRPr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471" name="Google Shape;1471;p24"/>
            <p:cNvSpPr txBox="1"/>
            <p:nvPr/>
          </p:nvSpPr>
          <p:spPr>
            <a:xfrm>
              <a:off x="6750777" y="2787792"/>
              <a:ext cx="17520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 smtClean="0">
                  <a:latin typeface="Roboto"/>
                  <a:ea typeface="Roboto"/>
                  <a:cs typeface="Roboto"/>
                  <a:sym typeface="Roboto"/>
                </a:rPr>
                <a:t>Generate the SQL code</a:t>
              </a:r>
              <a:br>
                <a:rPr lang="en-GB" sz="1200" dirty="0" smtClean="0"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GB" sz="1200" dirty="0" smtClean="0">
                  <a:latin typeface="Roboto"/>
                  <a:ea typeface="Roboto"/>
                  <a:cs typeface="Roboto"/>
                  <a:sym typeface="Roboto"/>
                </a:rPr>
                <a:t>from Enterprise architect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72" name="Google Shape;1472;p24"/>
          <p:cNvGrpSpPr/>
          <p:nvPr/>
        </p:nvGrpSpPr>
        <p:grpSpPr>
          <a:xfrm>
            <a:off x="3245641" y="1121575"/>
            <a:ext cx="1752002" cy="762341"/>
            <a:chOff x="3245641" y="1121575"/>
            <a:chExt cx="1752002" cy="762341"/>
          </a:xfrm>
        </p:grpSpPr>
        <p:sp>
          <p:nvSpPr>
            <p:cNvPr id="1473" name="Google Shape;1473;p24"/>
            <p:cNvSpPr txBox="1"/>
            <p:nvPr/>
          </p:nvSpPr>
          <p:spPr>
            <a:xfrm>
              <a:off x="3245643" y="1121575"/>
              <a:ext cx="17520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 smtClean="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Step 3</a:t>
              </a:r>
              <a:endParaRPr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474" name="Google Shape;1474;p24"/>
            <p:cNvSpPr txBox="1"/>
            <p:nvPr/>
          </p:nvSpPr>
          <p:spPr>
            <a:xfrm>
              <a:off x="3245641" y="1370916"/>
              <a:ext cx="17520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 smtClean="0">
                  <a:latin typeface="Roboto"/>
                  <a:ea typeface="Roboto"/>
                  <a:cs typeface="Roboto"/>
                  <a:sym typeface="Roboto"/>
                </a:rPr>
                <a:t>Setting up the environment for PostgreSQL 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integration </a:t>
            </a:r>
            <a:endParaRPr lang="en-GB" dirty="0"/>
          </a:p>
        </p:txBody>
      </p:sp>
      <p:sp>
        <p:nvSpPr>
          <p:cNvPr id="5" name="Oval 4">
            <a:hlinkClick r:id="rId3" action="ppaction://hlinksldjump"/>
          </p:cNvPr>
          <p:cNvSpPr/>
          <p:nvPr/>
        </p:nvSpPr>
        <p:spPr>
          <a:xfrm>
            <a:off x="7012200" y="1168921"/>
            <a:ext cx="306431" cy="326793"/>
          </a:xfrm>
          <a:prstGeom prst="ellipse">
            <a:avLst/>
          </a:prstGeom>
          <a:noFill/>
          <a:ln>
            <a:solidFill>
              <a:schemeClr val="accent1">
                <a:shade val="50000"/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Oval 54">
            <a:hlinkClick r:id="rId4" action="ppaction://hlinksldjump"/>
          </p:cNvPr>
          <p:cNvSpPr/>
          <p:nvPr/>
        </p:nvSpPr>
        <p:spPr>
          <a:xfrm>
            <a:off x="5701349" y="1877445"/>
            <a:ext cx="306431" cy="326793"/>
          </a:xfrm>
          <a:prstGeom prst="ellipse">
            <a:avLst/>
          </a:prstGeom>
          <a:noFill/>
          <a:ln>
            <a:solidFill>
              <a:schemeClr val="accent1">
                <a:shade val="50000"/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>
            <a:hlinkClick r:id="rId5" action="ppaction://hlinksldjump"/>
          </p:cNvPr>
          <p:cNvSpPr/>
          <p:nvPr/>
        </p:nvSpPr>
        <p:spPr>
          <a:xfrm>
            <a:off x="4394851" y="2661956"/>
            <a:ext cx="306431" cy="326793"/>
          </a:xfrm>
          <a:prstGeom prst="ellipse">
            <a:avLst/>
          </a:prstGeom>
          <a:noFill/>
          <a:ln>
            <a:solidFill>
              <a:schemeClr val="accent1">
                <a:shade val="50000"/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val 56">
            <a:hlinkClick r:id="rId6" action="ppaction://hlinksldjump"/>
          </p:cNvPr>
          <p:cNvSpPr/>
          <p:nvPr/>
        </p:nvSpPr>
        <p:spPr>
          <a:xfrm>
            <a:off x="3095769" y="3394588"/>
            <a:ext cx="306431" cy="326793"/>
          </a:xfrm>
          <a:prstGeom prst="ellipse">
            <a:avLst/>
          </a:prstGeom>
          <a:noFill/>
          <a:ln>
            <a:solidFill>
              <a:schemeClr val="accent1">
                <a:shade val="50000"/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val 57">
            <a:hlinkClick r:id="rId7" action="ppaction://hlinksldjump"/>
          </p:cNvPr>
          <p:cNvSpPr/>
          <p:nvPr/>
        </p:nvSpPr>
        <p:spPr>
          <a:xfrm>
            <a:off x="1802199" y="4169827"/>
            <a:ext cx="306431" cy="326793"/>
          </a:xfrm>
          <a:prstGeom prst="ellipse">
            <a:avLst/>
          </a:prstGeom>
          <a:noFill/>
          <a:ln>
            <a:solidFill>
              <a:schemeClr val="accent1">
                <a:shade val="50000"/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ight Arrow 58">
            <a:hlinkClick r:id="rId8" action="ppaction://hlinksldjump"/>
          </p:cNvPr>
          <p:cNvSpPr/>
          <p:nvPr/>
        </p:nvSpPr>
        <p:spPr>
          <a:xfrm>
            <a:off x="7766613" y="4525701"/>
            <a:ext cx="509286" cy="277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1</a:t>
            </a:r>
            <a:endParaRPr lang="en-GB" dirty="0"/>
          </a:p>
        </p:txBody>
      </p:sp>
      <p:pic>
        <p:nvPicPr>
          <p:cNvPr id="3" name="Picture 2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2567" b="79926"/>
          <a:stretch/>
        </p:blipFill>
        <p:spPr bwMode="auto">
          <a:xfrm>
            <a:off x="2556035" y="3150019"/>
            <a:ext cx="6177280" cy="11582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2567" b="79926"/>
          <a:stretch/>
        </p:blipFill>
        <p:spPr bwMode="auto">
          <a:xfrm>
            <a:off x="303446" y="900957"/>
            <a:ext cx="6177280" cy="11582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6"/>
          <p:cNvSpPr/>
          <p:nvPr/>
        </p:nvSpPr>
        <p:spPr>
          <a:xfrm>
            <a:off x="4051300" y="1079499"/>
            <a:ext cx="393700" cy="2224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 rot="5400000">
            <a:off x="4310794" y="3614009"/>
            <a:ext cx="450737" cy="2940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426106" y="2210765"/>
            <a:ext cx="1111170" cy="798653"/>
          </a:xfrm>
          <a:prstGeom prst="straightConnector1">
            <a:avLst/>
          </a:prstGeom>
          <a:ln w="34925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Arrow 10">
            <a:hlinkClick r:id="rId4" action="ppaction://hlinksldjump"/>
          </p:cNvPr>
          <p:cNvSpPr/>
          <p:nvPr/>
        </p:nvSpPr>
        <p:spPr>
          <a:xfrm>
            <a:off x="7766613" y="4525701"/>
            <a:ext cx="509286" cy="277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ight Arrow 11">
            <a:hlinkClick r:id="rId5" action="ppaction://hlinksldjump"/>
          </p:cNvPr>
          <p:cNvSpPr/>
          <p:nvPr/>
        </p:nvSpPr>
        <p:spPr>
          <a:xfrm rot="10800000">
            <a:off x="798653" y="4525700"/>
            <a:ext cx="509286" cy="277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22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3" t="14581" r="67871" b="73122"/>
          <a:stretch/>
        </p:blipFill>
        <p:spPr bwMode="auto">
          <a:xfrm>
            <a:off x="671331" y="428263"/>
            <a:ext cx="1909823" cy="8102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668" y="1534735"/>
            <a:ext cx="4826643" cy="3030031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2673751" y="736082"/>
            <a:ext cx="1111170" cy="798653"/>
          </a:xfrm>
          <a:prstGeom prst="straightConnector1">
            <a:avLst/>
          </a:prstGeom>
          <a:ln w="34925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752514" y="613459"/>
            <a:ext cx="1828639" cy="2338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4965699" y="3703898"/>
            <a:ext cx="3206028" cy="532435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ight Arrow 9">
            <a:hlinkClick r:id="rId5" action="ppaction://hlinksldjump"/>
          </p:cNvPr>
          <p:cNvSpPr/>
          <p:nvPr/>
        </p:nvSpPr>
        <p:spPr>
          <a:xfrm rot="10800000">
            <a:off x="798653" y="4550752"/>
            <a:ext cx="509286" cy="277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637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2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0" y="557200"/>
            <a:ext cx="4786132" cy="2892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950">
              <a:lnSpc>
                <a:spcPct val="150000"/>
              </a:lnSpc>
              <a:spcAft>
                <a:spcPts val="800"/>
              </a:spcAft>
            </a:pPr>
            <a:r>
              <a:rPr lang="en-GB" sz="105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marL="107950">
              <a:lnSpc>
                <a:spcPct val="150000"/>
              </a:lnSpc>
              <a:spcAft>
                <a:spcPts val="800"/>
              </a:spcAft>
            </a:pPr>
            <a:r>
              <a:rPr lang="en-GB" b="1" dirty="0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CREATE TYPE </a:t>
            </a:r>
            <a:r>
              <a:rPr lang="en-GB" b="1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public.feature_name</a:t>
            </a:r>
            <a:r>
              <a:rPr lang="en-GB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as </a:t>
            </a:r>
            <a:r>
              <a:rPr lang="en-GB" b="1" dirty="0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ENUM </a:t>
            </a:r>
            <a:r>
              <a:rPr lang="en-GB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endParaRPr lang="en-GB" sz="1050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07950">
              <a:lnSpc>
                <a:spcPct val="150000"/>
              </a:lnSpc>
              <a:spcAft>
                <a:spcPts val="800"/>
              </a:spcAft>
            </a:pPr>
            <a:r>
              <a:rPr lang="en-GB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Option a,</a:t>
            </a:r>
            <a:endParaRPr lang="en-GB" sz="1050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07950">
              <a:lnSpc>
                <a:spcPct val="150000"/>
              </a:lnSpc>
              <a:spcAft>
                <a:spcPts val="800"/>
              </a:spcAft>
            </a:pPr>
            <a:r>
              <a:rPr lang="en-GB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Option b,</a:t>
            </a:r>
            <a:endParaRPr lang="en-GB" sz="1050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07950">
              <a:lnSpc>
                <a:spcPct val="150000"/>
              </a:lnSpc>
              <a:spcAft>
                <a:spcPts val="800"/>
              </a:spcAft>
            </a:pPr>
            <a:r>
              <a:rPr lang="en-GB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Option c</a:t>
            </a:r>
            <a:endParaRPr lang="en-GB" sz="1050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07950">
              <a:lnSpc>
                <a:spcPct val="150000"/>
              </a:lnSpc>
              <a:spcAft>
                <a:spcPts val="800"/>
              </a:spcAft>
            </a:pPr>
            <a:r>
              <a:rPr lang="en-GB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);</a:t>
            </a:r>
            <a:endParaRPr lang="en-GB" sz="1050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07950">
              <a:lnSpc>
                <a:spcPct val="150000"/>
              </a:lnSpc>
              <a:spcAft>
                <a:spcPts val="800"/>
              </a:spcAft>
            </a:pPr>
            <a:r>
              <a:rPr lang="en-GB" sz="1200" b="1" dirty="0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ALTER TABLE </a:t>
            </a:r>
            <a:r>
              <a:rPr lang="en-GB" sz="1200" b="1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public.feature_name</a:t>
            </a:r>
            <a:r>
              <a:rPr lang="en-GB" sz="12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1200" b="1" dirty="0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OWNER TO </a:t>
            </a:r>
            <a:r>
              <a:rPr lang="en-GB" sz="12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Postgres;</a:t>
            </a:r>
            <a:endParaRPr lang="en-GB" sz="105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0" t="58565" r="66629" b="18463"/>
          <a:stretch/>
        </p:blipFill>
        <p:spPr bwMode="auto">
          <a:xfrm>
            <a:off x="4531484" y="902827"/>
            <a:ext cx="4537718" cy="26960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ight Arrow 4">
            <a:hlinkClick r:id="rId4" action="ppaction://hlinksldjump"/>
          </p:cNvPr>
          <p:cNvSpPr/>
          <p:nvPr/>
        </p:nvSpPr>
        <p:spPr>
          <a:xfrm rot="10800000">
            <a:off x="798653" y="4525700"/>
            <a:ext cx="509286" cy="277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89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/>
          <p:cNvSpPr txBox="1">
            <a:spLocks noGrp="1"/>
          </p:cNvSpPr>
          <p:nvPr>
            <p:ph type="title"/>
          </p:nvPr>
        </p:nvSpPr>
        <p:spPr>
          <a:xfrm>
            <a:off x="438350" y="282742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solidFill>
                  <a:schemeClr val="accent3">
                    <a:lumMod val="75000"/>
                  </a:schemeClr>
                </a:solidFill>
                <a:latin typeface="Arial Rounded MT Bold" panose="020F0704030504030204" pitchFamily="34" charset="0"/>
              </a:rPr>
              <a:t>Summary </a:t>
            </a:r>
            <a:endParaRPr dirty="0">
              <a:solidFill>
                <a:schemeClr val="accent3">
                  <a:lumMod val="7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711200" y="1198155"/>
            <a:ext cx="631371" cy="63137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1</a:t>
            </a:r>
            <a:endParaRPr lang="en-GB" dirty="0"/>
          </a:p>
        </p:txBody>
      </p:sp>
      <p:sp>
        <p:nvSpPr>
          <p:cNvPr id="85" name="Oval 84"/>
          <p:cNvSpPr/>
          <p:nvPr/>
        </p:nvSpPr>
        <p:spPr>
          <a:xfrm>
            <a:off x="711200" y="2455827"/>
            <a:ext cx="631371" cy="63137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86" name="Oval 85"/>
          <p:cNvSpPr/>
          <p:nvPr/>
        </p:nvSpPr>
        <p:spPr>
          <a:xfrm>
            <a:off x="711200" y="3713499"/>
            <a:ext cx="631371" cy="63137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89" name="Oval 88"/>
          <p:cNvSpPr/>
          <p:nvPr/>
        </p:nvSpPr>
        <p:spPr>
          <a:xfrm>
            <a:off x="7199086" y="2455827"/>
            <a:ext cx="631371" cy="63137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7</a:t>
            </a:r>
          </a:p>
        </p:txBody>
      </p:sp>
      <p:sp>
        <p:nvSpPr>
          <p:cNvPr id="91" name="Oval 90"/>
          <p:cNvSpPr/>
          <p:nvPr/>
        </p:nvSpPr>
        <p:spPr>
          <a:xfrm>
            <a:off x="3955143" y="1198155"/>
            <a:ext cx="631371" cy="63137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  <p:sp>
        <p:nvSpPr>
          <p:cNvPr id="92" name="Oval 91"/>
          <p:cNvSpPr/>
          <p:nvPr/>
        </p:nvSpPr>
        <p:spPr>
          <a:xfrm>
            <a:off x="3955143" y="2455827"/>
            <a:ext cx="631371" cy="63137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</a:p>
        </p:txBody>
      </p:sp>
      <p:sp>
        <p:nvSpPr>
          <p:cNvPr id="93" name="Oval 92"/>
          <p:cNvSpPr/>
          <p:nvPr/>
        </p:nvSpPr>
        <p:spPr>
          <a:xfrm>
            <a:off x="3955143" y="3713499"/>
            <a:ext cx="631371" cy="63137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6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487713" y="1284514"/>
            <a:ext cx="2213429" cy="442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97" name="TextBox 96"/>
          <p:cNvSpPr txBox="1"/>
          <p:nvPr/>
        </p:nvSpPr>
        <p:spPr>
          <a:xfrm>
            <a:off x="1587498" y="1359951"/>
            <a:ext cx="2213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98" name="TextBox 97"/>
          <p:cNvSpPr txBox="1"/>
          <p:nvPr/>
        </p:nvSpPr>
        <p:spPr>
          <a:xfrm>
            <a:off x="1600196" y="2617623"/>
            <a:ext cx="2213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Problem and Objectives</a:t>
            </a:r>
            <a:endParaRPr lang="en-GB" dirty="0"/>
          </a:p>
        </p:txBody>
      </p:sp>
      <p:sp>
        <p:nvSpPr>
          <p:cNvPr id="99" name="TextBox 98"/>
          <p:cNvSpPr txBox="1"/>
          <p:nvPr/>
        </p:nvSpPr>
        <p:spPr>
          <a:xfrm>
            <a:off x="1554840" y="3875294"/>
            <a:ext cx="2213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Data Dictionary , LDM and CDM</a:t>
            </a:r>
            <a:endParaRPr lang="en-GB" dirty="0"/>
          </a:p>
        </p:txBody>
      </p:sp>
      <p:sp>
        <p:nvSpPr>
          <p:cNvPr id="100" name="TextBox 99"/>
          <p:cNvSpPr txBox="1"/>
          <p:nvPr/>
        </p:nvSpPr>
        <p:spPr>
          <a:xfrm>
            <a:off x="4740730" y="3875294"/>
            <a:ext cx="2213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Verification of the data</a:t>
            </a:r>
            <a:endParaRPr lang="en-GB" dirty="0"/>
          </a:p>
        </p:txBody>
      </p:sp>
      <p:sp>
        <p:nvSpPr>
          <p:cNvPr id="101" name="TextBox 100"/>
          <p:cNvSpPr txBox="1"/>
          <p:nvPr/>
        </p:nvSpPr>
        <p:spPr>
          <a:xfrm>
            <a:off x="4728032" y="2654680"/>
            <a:ext cx="2213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Work flow with Qgis/PostgreSQL</a:t>
            </a:r>
            <a:endParaRPr lang="en-GB" dirty="0"/>
          </a:p>
        </p:txBody>
      </p:sp>
      <p:sp>
        <p:nvSpPr>
          <p:cNvPr id="102" name="TextBox 101"/>
          <p:cNvSpPr txBox="1"/>
          <p:nvPr/>
        </p:nvSpPr>
        <p:spPr>
          <a:xfrm>
            <a:off x="4728031" y="1351968"/>
            <a:ext cx="2213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Integration into the geo-spatial data base 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7830457" y="2621900"/>
            <a:ext cx="2213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Conclusion 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3</a:t>
            </a:r>
            <a:endParaRPr lang="en-GB" dirty="0"/>
          </a:p>
        </p:txBody>
      </p:sp>
      <p:sp>
        <p:nvSpPr>
          <p:cNvPr id="3" name="Right Arrow 2">
            <a:hlinkClick r:id="rId3" action="ppaction://hlinksldjump"/>
          </p:cNvPr>
          <p:cNvSpPr/>
          <p:nvPr/>
        </p:nvSpPr>
        <p:spPr>
          <a:xfrm rot="10800000">
            <a:off x="798653" y="4525700"/>
            <a:ext cx="509286" cy="277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75" t="11582" r="31664" b="17274"/>
          <a:stretch/>
        </p:blipFill>
        <p:spPr bwMode="auto">
          <a:xfrm>
            <a:off x="6039522" y="998895"/>
            <a:ext cx="2855871" cy="31259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7" t="17018" r="34323" b="59061"/>
          <a:stretch/>
        </p:blipFill>
        <p:spPr bwMode="auto">
          <a:xfrm>
            <a:off x="2588050" y="1207815"/>
            <a:ext cx="2613660" cy="11302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514775" y="2928551"/>
            <a:ext cx="4194175" cy="1196340"/>
            <a:chOff x="2474912" y="1973580"/>
            <a:chExt cx="4194175" cy="1196340"/>
          </a:xfrm>
        </p:grpSpPr>
        <p:pic>
          <p:nvPicPr>
            <p:cNvPr id="7" name="Picture 6"/>
            <p:cNvPicPr/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79" t="37109" r="30733" b="43273"/>
            <a:stretch/>
          </p:blipFill>
          <p:spPr bwMode="auto">
            <a:xfrm>
              <a:off x="2474912" y="1973580"/>
              <a:ext cx="4194175" cy="119634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8" name="Rectangle 7"/>
            <p:cNvSpPr/>
            <p:nvPr/>
          </p:nvSpPr>
          <p:spPr>
            <a:xfrm rot="10800000">
              <a:off x="2475547" y="2608580"/>
              <a:ext cx="4145280" cy="1905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 flipH="1" flipV="1">
            <a:off x="5198140" y="1713076"/>
            <a:ext cx="844952" cy="613495"/>
          </a:xfrm>
          <a:prstGeom prst="straightConnector1">
            <a:avLst/>
          </a:prstGeom>
          <a:ln w="34925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799533" y="2377857"/>
            <a:ext cx="564123" cy="550694"/>
          </a:xfrm>
          <a:prstGeom prst="straightConnector1">
            <a:avLst/>
          </a:prstGeom>
          <a:ln w="34925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98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4</a:t>
            </a:r>
            <a:endParaRPr lang="en-GB" dirty="0"/>
          </a:p>
        </p:txBody>
      </p:sp>
      <p:sp>
        <p:nvSpPr>
          <p:cNvPr id="3" name="Right Arrow 2">
            <a:hlinkClick r:id="rId3" action="ppaction://hlinksldjump"/>
          </p:cNvPr>
          <p:cNvSpPr/>
          <p:nvPr/>
        </p:nvSpPr>
        <p:spPr>
          <a:xfrm rot="10800000">
            <a:off x="798653" y="4525700"/>
            <a:ext cx="509286" cy="277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0439" b="62890"/>
          <a:stretch/>
        </p:blipFill>
        <p:spPr bwMode="auto">
          <a:xfrm>
            <a:off x="1144587" y="1370648"/>
            <a:ext cx="6854825" cy="24022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ight Arrow 4"/>
          <p:cNvSpPr/>
          <p:nvPr/>
        </p:nvSpPr>
        <p:spPr>
          <a:xfrm rot="10800000">
            <a:off x="3193097" y="2666683"/>
            <a:ext cx="617220" cy="9080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6" name="Right Arrow 5"/>
          <p:cNvSpPr/>
          <p:nvPr/>
        </p:nvSpPr>
        <p:spPr>
          <a:xfrm rot="10800000">
            <a:off x="2903730" y="1912961"/>
            <a:ext cx="617220" cy="9080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7" name="Right Arrow 6">
            <a:hlinkClick r:id="rId5" action="ppaction://hlinksldjump"/>
          </p:cNvPr>
          <p:cNvSpPr/>
          <p:nvPr/>
        </p:nvSpPr>
        <p:spPr>
          <a:xfrm>
            <a:off x="7847636" y="4525699"/>
            <a:ext cx="509286" cy="277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78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145892" y="0"/>
            <a:ext cx="7437478" cy="4641446"/>
            <a:chOff x="1145892" y="0"/>
            <a:chExt cx="7437478" cy="4352081"/>
          </a:xfrm>
        </p:grpSpPr>
        <p:pic>
          <p:nvPicPr>
            <p:cNvPr id="3" name="Picture 2"/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41237" b="35912"/>
            <a:stretch/>
          </p:blipFill>
          <p:spPr bwMode="auto">
            <a:xfrm>
              <a:off x="1145892" y="0"/>
              <a:ext cx="7437478" cy="435208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" name="Right Arrow 3"/>
            <p:cNvSpPr/>
            <p:nvPr/>
          </p:nvSpPr>
          <p:spPr>
            <a:xfrm rot="10800000">
              <a:off x="3788181" y="215389"/>
              <a:ext cx="670926" cy="9872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5" name="Right Arrow 4"/>
            <p:cNvSpPr/>
            <p:nvPr/>
          </p:nvSpPr>
          <p:spPr>
            <a:xfrm rot="10800000">
              <a:off x="2156423" y="480484"/>
              <a:ext cx="670926" cy="9872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6" name="Right Arrow 5"/>
            <p:cNvSpPr/>
            <p:nvPr/>
          </p:nvSpPr>
          <p:spPr>
            <a:xfrm rot="10800000">
              <a:off x="3581105" y="2459718"/>
              <a:ext cx="670926" cy="9872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7" name="Right Arrow 6"/>
            <p:cNvSpPr/>
            <p:nvPr/>
          </p:nvSpPr>
          <p:spPr>
            <a:xfrm rot="10800000">
              <a:off x="2156423" y="2724813"/>
              <a:ext cx="670926" cy="9872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8" name="Rectangle 7"/>
            <p:cNvSpPr/>
            <p:nvPr/>
          </p:nvSpPr>
          <p:spPr>
            <a:xfrm rot="10800000">
              <a:off x="1145892" y="929902"/>
              <a:ext cx="6005203" cy="20710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sp>
        <p:nvSpPr>
          <p:cNvPr id="10" name="Right Arrow 9">
            <a:hlinkClick r:id="rId4" action="ppaction://hlinksldjump"/>
          </p:cNvPr>
          <p:cNvSpPr/>
          <p:nvPr/>
        </p:nvSpPr>
        <p:spPr>
          <a:xfrm rot="10800000">
            <a:off x="636606" y="4679024"/>
            <a:ext cx="509286" cy="277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887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5</a:t>
            </a:r>
            <a:endParaRPr lang="en-GB" dirty="0"/>
          </a:p>
        </p:txBody>
      </p:sp>
      <p:sp>
        <p:nvSpPr>
          <p:cNvPr id="3" name="Right Arrow 2">
            <a:hlinkClick r:id="rId3" action="ppaction://hlinksldjump"/>
          </p:cNvPr>
          <p:cNvSpPr/>
          <p:nvPr/>
        </p:nvSpPr>
        <p:spPr>
          <a:xfrm rot="10800000">
            <a:off x="798653" y="4525700"/>
            <a:ext cx="509286" cy="277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18" b="85818"/>
          <a:stretch/>
        </p:blipFill>
        <p:spPr bwMode="auto">
          <a:xfrm>
            <a:off x="1540827" y="1977390"/>
            <a:ext cx="6062345" cy="11887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 rot="10800000">
            <a:off x="1540827" y="2190115"/>
            <a:ext cx="5471160" cy="190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6" name="Right Arrow 5">
            <a:hlinkClick r:id="rId5" action="ppaction://hlinksldjump"/>
          </p:cNvPr>
          <p:cNvSpPr/>
          <p:nvPr/>
        </p:nvSpPr>
        <p:spPr>
          <a:xfrm>
            <a:off x="7847636" y="4525699"/>
            <a:ext cx="509286" cy="277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9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" t="161" r="37105" b="8457"/>
          <a:stretch/>
        </p:blipFill>
        <p:spPr bwMode="auto">
          <a:xfrm>
            <a:off x="1941108" y="-1"/>
            <a:ext cx="6195895" cy="50556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ight Arrow 3">
            <a:hlinkClick r:id="rId3" action="ppaction://hlinksldjump"/>
          </p:cNvPr>
          <p:cNvSpPr/>
          <p:nvPr/>
        </p:nvSpPr>
        <p:spPr>
          <a:xfrm rot="10800000">
            <a:off x="798653" y="4525700"/>
            <a:ext cx="509286" cy="277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011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755648" y="774192"/>
            <a:ext cx="5468112" cy="3633216"/>
            <a:chOff x="1376688" y="995974"/>
            <a:chExt cx="1069398" cy="1443790"/>
          </a:xfrm>
        </p:grpSpPr>
        <p:sp>
          <p:nvSpPr>
            <p:cNvPr id="4" name="Google Shape;2602;p32"/>
            <p:cNvSpPr/>
            <p:nvPr/>
          </p:nvSpPr>
          <p:spPr>
            <a:xfrm>
              <a:off x="1604503" y="2081908"/>
              <a:ext cx="613549" cy="35785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603;p32"/>
            <p:cNvSpPr/>
            <p:nvPr/>
          </p:nvSpPr>
          <p:spPr>
            <a:xfrm>
              <a:off x="1604503" y="2067055"/>
              <a:ext cx="613549" cy="35419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604;p32"/>
            <p:cNvSpPr/>
            <p:nvPr/>
          </p:nvSpPr>
          <p:spPr>
            <a:xfrm>
              <a:off x="1759806" y="2006982"/>
              <a:ext cx="303180" cy="32518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05;p32"/>
            <p:cNvSpPr/>
            <p:nvPr/>
          </p:nvSpPr>
          <p:spPr>
            <a:xfrm>
              <a:off x="1758928" y="1997836"/>
              <a:ext cx="304058" cy="175132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06;p32"/>
            <p:cNvSpPr/>
            <p:nvPr/>
          </p:nvSpPr>
          <p:spPr>
            <a:xfrm>
              <a:off x="1384975" y="995974"/>
              <a:ext cx="1061111" cy="1384541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07;p32"/>
            <p:cNvSpPr/>
            <p:nvPr/>
          </p:nvSpPr>
          <p:spPr>
            <a:xfrm>
              <a:off x="1376688" y="1018638"/>
              <a:ext cx="1030416" cy="136405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08;p32"/>
            <p:cNvSpPr/>
            <p:nvPr/>
          </p:nvSpPr>
          <p:spPr>
            <a:xfrm>
              <a:off x="1398255" y="1046736"/>
              <a:ext cx="987063" cy="1307657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798022" y="910158"/>
            <a:ext cx="542573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05</a:t>
            </a:r>
            <a:r>
              <a:rPr lang="en-GB" sz="44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/>
            </a:r>
            <a:br>
              <a:rPr lang="en-GB" sz="44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r>
              <a:rPr lang="en-GB" sz="4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Work flow </a:t>
            </a:r>
            <a:r>
              <a:rPr lang="en-GB" sz="44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with Qgis/PostgreSQL/</a:t>
            </a:r>
            <a:br>
              <a:rPr lang="en-GB" sz="44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r>
              <a:rPr lang="en-GB" sz="4400" dirty="0" err="1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Postgis</a:t>
            </a:r>
            <a:endParaRPr lang="en-GB" sz="4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en-GB" sz="4800" dirty="0" smtClean="0">
                <a:latin typeface="Arial Rounded MT Bold" panose="020F0704030504030204" pitchFamily="34" charset="0"/>
              </a:rPr>
              <a:t>  </a:t>
            </a:r>
            <a:endParaRPr lang="en-GB" sz="48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37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4725" y="238009"/>
            <a:ext cx="2855246" cy="2606699"/>
            <a:chOff x="0" y="0"/>
            <a:chExt cx="3799840" cy="34455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05" t="9693" r="32861" b="34805"/>
            <a:stretch/>
          </p:blipFill>
          <p:spPr bwMode="auto">
            <a:xfrm>
              <a:off x="0" y="0"/>
              <a:ext cx="3799840" cy="344551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Rectangle 4"/>
            <p:cNvSpPr/>
            <p:nvPr/>
          </p:nvSpPr>
          <p:spPr>
            <a:xfrm rot="10800000">
              <a:off x="723900" y="731520"/>
              <a:ext cx="2964180" cy="1752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6" name="Rectangle 5"/>
            <p:cNvSpPr/>
            <p:nvPr/>
          </p:nvSpPr>
          <p:spPr>
            <a:xfrm rot="10800000">
              <a:off x="723900" y="1082040"/>
              <a:ext cx="2964180" cy="1752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7" name="Rectangle 6"/>
            <p:cNvSpPr/>
            <p:nvPr/>
          </p:nvSpPr>
          <p:spPr>
            <a:xfrm rot="10800000">
              <a:off x="723900" y="1257300"/>
              <a:ext cx="2964180" cy="1752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8" name="Rectangle 7"/>
            <p:cNvSpPr/>
            <p:nvPr/>
          </p:nvSpPr>
          <p:spPr>
            <a:xfrm rot="10800000">
              <a:off x="723900" y="1417320"/>
              <a:ext cx="2964180" cy="1752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pic>
        <p:nvPicPr>
          <p:cNvPr id="9" name="Picture 8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37" b="62654"/>
          <a:stretch/>
        </p:blipFill>
        <p:spPr bwMode="auto">
          <a:xfrm>
            <a:off x="2024320" y="3406140"/>
            <a:ext cx="6762115" cy="17373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Rectangle 9"/>
          <p:cNvSpPr/>
          <p:nvPr/>
        </p:nvSpPr>
        <p:spPr>
          <a:xfrm rot="10800000">
            <a:off x="3068260" y="3779520"/>
            <a:ext cx="472440" cy="1752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51413" y="2965770"/>
            <a:ext cx="1383745" cy="1189541"/>
          </a:xfrm>
          <a:prstGeom prst="straightConnector1">
            <a:avLst/>
          </a:prstGeom>
          <a:ln w="34925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540699" y="474562"/>
            <a:ext cx="5348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Rounded MT Bold" panose="020F0704030504030204" pitchFamily="34" charset="0"/>
              </a:rPr>
              <a:t>Figuring the username, host ,connection port and the database name  </a:t>
            </a:r>
            <a:endParaRPr lang="en-GB" sz="2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2939971" y="764055"/>
            <a:ext cx="505070" cy="187360"/>
          </a:xfrm>
          <a:prstGeom prst="straightConnector1">
            <a:avLst/>
          </a:prstGeom>
          <a:ln w="34925">
            <a:solidFill>
              <a:schemeClr val="accent2">
                <a:lumMod val="60000"/>
                <a:lumOff val="4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737470" y="2071868"/>
            <a:ext cx="48162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Rounded MT Bold" panose="020F0704030504030204" pitchFamily="34" charset="0"/>
              </a:rPr>
              <a:t>Connecting to the PostgreSQL and selecting the Tables </a:t>
            </a:r>
            <a:endParaRPr lang="en-GB" sz="2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6145582" y="2932918"/>
            <a:ext cx="0" cy="490824"/>
          </a:xfrm>
          <a:prstGeom prst="straightConnector1">
            <a:avLst/>
          </a:prstGeom>
          <a:ln w="34925">
            <a:solidFill>
              <a:schemeClr val="accent2">
                <a:lumMod val="60000"/>
                <a:lumOff val="4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61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36863" y="155200"/>
            <a:ext cx="6205220" cy="617855"/>
            <a:chOff x="1469390" y="2262822"/>
            <a:chExt cx="6205220" cy="617855"/>
          </a:xfrm>
        </p:grpSpPr>
        <p:pic>
          <p:nvPicPr>
            <p:cNvPr id="3" name="Picture 2"/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10" t="1182" r="58703" b="92880"/>
            <a:stretch/>
          </p:blipFill>
          <p:spPr bwMode="auto">
            <a:xfrm>
              <a:off x="1469390" y="2262822"/>
              <a:ext cx="6205220" cy="61722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" name="Rectangle 3"/>
            <p:cNvSpPr/>
            <p:nvPr/>
          </p:nvSpPr>
          <p:spPr>
            <a:xfrm rot="10800000">
              <a:off x="2962910" y="2613977"/>
              <a:ext cx="2621280" cy="2667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891308" y="1722573"/>
            <a:ext cx="5722620" cy="2849427"/>
            <a:chOff x="-289367" y="625033"/>
            <a:chExt cx="5722620" cy="284942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45" t="1182" r="18768" b="33497"/>
            <a:stretch/>
          </p:blipFill>
          <p:spPr bwMode="auto">
            <a:xfrm>
              <a:off x="-289367" y="625033"/>
              <a:ext cx="5722620" cy="284942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8" name="Right Arrow 7"/>
            <p:cNvSpPr/>
            <p:nvPr/>
          </p:nvSpPr>
          <p:spPr>
            <a:xfrm rot="10800000">
              <a:off x="1021273" y="1996633"/>
              <a:ext cx="617220" cy="90805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9" name="Right Arrow 8"/>
            <p:cNvSpPr/>
            <p:nvPr/>
          </p:nvSpPr>
          <p:spPr>
            <a:xfrm rot="10800000">
              <a:off x="1021273" y="1836613"/>
              <a:ext cx="617220" cy="90805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0" name="Right Arrow 9"/>
            <p:cNvSpPr/>
            <p:nvPr/>
          </p:nvSpPr>
          <p:spPr>
            <a:xfrm rot="10800000">
              <a:off x="1021273" y="2263333"/>
              <a:ext cx="617220" cy="90805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07950" algn="ctr">
                <a:lnSpc>
                  <a:spcPct val="150000"/>
                </a:lnSpc>
                <a:spcAft>
                  <a:spcPts val="800"/>
                </a:spcAft>
              </a:pPr>
              <a:r>
                <a:rPr lang="en-GB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 </a:t>
              </a:r>
            </a:p>
          </p:txBody>
        </p:sp>
        <p:sp>
          <p:nvSpPr>
            <p:cNvPr id="11" name="Right Arrow 10"/>
            <p:cNvSpPr/>
            <p:nvPr/>
          </p:nvSpPr>
          <p:spPr>
            <a:xfrm rot="10800000">
              <a:off x="1013653" y="2400493"/>
              <a:ext cx="617220" cy="90805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07950" algn="ctr">
                <a:lnSpc>
                  <a:spcPct val="150000"/>
                </a:lnSpc>
                <a:spcAft>
                  <a:spcPts val="800"/>
                </a:spcAft>
              </a:pPr>
              <a:r>
                <a:rPr lang="en-GB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 </a:t>
              </a:r>
            </a:p>
          </p:txBody>
        </p:sp>
        <p:sp>
          <p:nvSpPr>
            <p:cNvPr id="12" name="Right Arrow 11"/>
            <p:cNvSpPr/>
            <p:nvPr/>
          </p:nvSpPr>
          <p:spPr>
            <a:xfrm rot="10800000">
              <a:off x="1021273" y="2537653"/>
              <a:ext cx="617220" cy="90805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07950" algn="ctr">
                <a:lnSpc>
                  <a:spcPct val="150000"/>
                </a:lnSpc>
                <a:spcAft>
                  <a:spcPts val="800"/>
                </a:spcAft>
              </a:pPr>
              <a:r>
                <a:rPr lang="en-GB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 </a:t>
              </a:r>
            </a:p>
          </p:txBody>
        </p:sp>
        <p:sp>
          <p:nvSpPr>
            <p:cNvPr id="13" name="Right Arrow 12"/>
            <p:cNvSpPr/>
            <p:nvPr/>
          </p:nvSpPr>
          <p:spPr>
            <a:xfrm rot="10800000">
              <a:off x="1021273" y="2743393"/>
              <a:ext cx="617220" cy="90805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07950" algn="ctr">
                <a:lnSpc>
                  <a:spcPct val="150000"/>
                </a:lnSpc>
                <a:spcAft>
                  <a:spcPts val="800"/>
                </a:spcAft>
              </a:pPr>
              <a:r>
                <a:rPr lang="en-GB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 </a:t>
              </a:r>
            </a:p>
          </p:txBody>
        </p:sp>
        <p:sp>
          <p:nvSpPr>
            <p:cNvPr id="14" name="Right Arrow 13"/>
            <p:cNvSpPr/>
            <p:nvPr/>
          </p:nvSpPr>
          <p:spPr>
            <a:xfrm rot="10800000">
              <a:off x="2049973" y="1013653"/>
              <a:ext cx="617220" cy="90805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07950" algn="ctr">
                <a:lnSpc>
                  <a:spcPct val="150000"/>
                </a:lnSpc>
                <a:spcAft>
                  <a:spcPts val="800"/>
                </a:spcAft>
              </a:pPr>
              <a:r>
                <a:rPr lang="en-GB" sz="1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 </a:t>
              </a:r>
            </a:p>
          </p:txBody>
        </p:sp>
        <p:sp>
          <p:nvSpPr>
            <p:cNvPr id="15" name="Right Arrow 14"/>
            <p:cNvSpPr/>
            <p:nvPr/>
          </p:nvSpPr>
          <p:spPr>
            <a:xfrm rot="10800000">
              <a:off x="1013653" y="2141413"/>
              <a:ext cx="617220" cy="90805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07950" algn="ctr">
                <a:lnSpc>
                  <a:spcPct val="150000"/>
                </a:lnSpc>
                <a:spcAft>
                  <a:spcPts val="800"/>
                </a:spcAft>
              </a:pPr>
              <a:r>
                <a:rPr lang="en-GB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 </a:t>
              </a:r>
            </a:p>
          </p:txBody>
        </p:sp>
      </p:grpSp>
      <p:cxnSp>
        <p:nvCxnSpPr>
          <p:cNvPr id="16" name="Straight Arrow Connector 15"/>
          <p:cNvCxnSpPr/>
          <p:nvPr/>
        </p:nvCxnSpPr>
        <p:spPr>
          <a:xfrm>
            <a:off x="3851421" y="933167"/>
            <a:ext cx="1000483" cy="754799"/>
          </a:xfrm>
          <a:prstGeom prst="straightConnector1">
            <a:avLst/>
          </a:prstGeom>
          <a:ln w="34925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9523" y="1673085"/>
            <a:ext cx="26867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Rounded MT Bold" panose="020F0704030504030204" pitchFamily="34" charset="0"/>
              </a:rPr>
              <a:t>Choosing the colour and the shape according to the dictionary of data </a:t>
            </a:r>
            <a:endParaRPr lang="en-GB" sz="2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730383" y="3057901"/>
            <a:ext cx="943369" cy="670935"/>
          </a:xfrm>
          <a:prstGeom prst="straightConnector1">
            <a:avLst/>
          </a:prstGeom>
          <a:ln w="34925">
            <a:solidFill>
              <a:schemeClr val="accent2">
                <a:lumMod val="60000"/>
                <a:lumOff val="4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52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0" t="9827" r="6679" b="10058"/>
          <a:stretch/>
        </p:blipFill>
        <p:spPr bwMode="auto">
          <a:xfrm>
            <a:off x="532435" y="185195"/>
            <a:ext cx="3679757" cy="18866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1574156" y="2490532"/>
            <a:ext cx="4016415" cy="2652968"/>
            <a:chOff x="1846580" y="771525"/>
            <a:chExt cx="5450840" cy="3600450"/>
          </a:xfrm>
        </p:grpSpPr>
        <p:pic>
          <p:nvPicPr>
            <p:cNvPr id="5" name="Picture 4"/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6" t="3349" r="20341" b="12349"/>
            <a:stretch/>
          </p:blipFill>
          <p:spPr bwMode="auto">
            <a:xfrm>
              <a:off x="1846580" y="771525"/>
              <a:ext cx="5450840" cy="360045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Rectangle 5"/>
            <p:cNvSpPr/>
            <p:nvPr/>
          </p:nvSpPr>
          <p:spPr>
            <a:xfrm rot="10800000">
              <a:off x="2468245" y="3441700"/>
              <a:ext cx="4673600" cy="9271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7" name="Right Arrow 6"/>
            <p:cNvSpPr/>
            <p:nvPr/>
          </p:nvSpPr>
          <p:spPr>
            <a:xfrm rot="10800000">
              <a:off x="3921760" y="1071245"/>
              <a:ext cx="552450" cy="6350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878544" y="774588"/>
            <a:ext cx="2686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Rounded MT Bold" panose="020F0704030504030204" pitchFamily="34" charset="0"/>
              </a:rPr>
              <a:t>Downloading the SVG from the web</a:t>
            </a:r>
            <a:endParaRPr lang="en-GB" sz="2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718787" y="1128531"/>
            <a:ext cx="871784" cy="1"/>
          </a:xfrm>
          <a:prstGeom prst="straightConnector1">
            <a:avLst/>
          </a:prstGeom>
          <a:ln w="34925">
            <a:solidFill>
              <a:schemeClr val="accent2">
                <a:lumMod val="60000"/>
                <a:lumOff val="4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57277" y="3438695"/>
            <a:ext cx="2686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Rounded MT Bold" panose="020F0704030504030204" pitchFamily="34" charset="0"/>
              </a:rPr>
              <a:t>Applying the SVG to the symbology </a:t>
            </a:r>
            <a:endParaRPr lang="en-GB" sz="2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5590571" y="3792638"/>
            <a:ext cx="871784" cy="1"/>
          </a:xfrm>
          <a:prstGeom prst="straightConnector1">
            <a:avLst/>
          </a:prstGeom>
          <a:ln w="34925">
            <a:solidFill>
              <a:schemeClr val="accent2">
                <a:lumMod val="60000"/>
                <a:lumOff val="4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35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66"/>
          <a:stretch/>
        </p:blipFill>
        <p:spPr bwMode="auto">
          <a:xfrm>
            <a:off x="88679" y="428809"/>
            <a:ext cx="2550510" cy="26404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5" t="18673" r="41862" b="63650"/>
          <a:stretch/>
        </p:blipFill>
        <p:spPr bwMode="auto">
          <a:xfrm>
            <a:off x="2772541" y="3283740"/>
            <a:ext cx="3311177" cy="13657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3833664" y="312496"/>
            <a:ext cx="5171440" cy="1993900"/>
            <a:chOff x="3849804" y="228098"/>
            <a:chExt cx="5171440" cy="1993900"/>
          </a:xfrm>
        </p:grpSpPr>
        <p:pic>
          <p:nvPicPr>
            <p:cNvPr id="8" name="Picture 7"/>
            <p:cNvPicPr/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45" t="2410" r="59087" b="74788"/>
            <a:stretch/>
          </p:blipFill>
          <p:spPr bwMode="auto">
            <a:xfrm>
              <a:off x="3849804" y="228098"/>
              <a:ext cx="5171440" cy="19939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9" name="Right Arrow 8"/>
            <p:cNvSpPr/>
            <p:nvPr/>
          </p:nvSpPr>
          <p:spPr>
            <a:xfrm rot="10800000">
              <a:off x="6516547" y="1110075"/>
              <a:ext cx="552450" cy="6350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 flipH="1">
            <a:off x="2626635" y="1060479"/>
            <a:ext cx="1041722" cy="32073"/>
          </a:xfrm>
          <a:prstGeom prst="straightConnector1">
            <a:avLst/>
          </a:prstGeom>
          <a:ln w="34925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79874" y="3243759"/>
            <a:ext cx="2024752" cy="349191"/>
          </a:xfrm>
          <a:prstGeom prst="straightConnector1">
            <a:avLst/>
          </a:prstGeom>
          <a:ln w="34925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48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/>
          <p:cNvGrpSpPr/>
          <p:nvPr/>
        </p:nvGrpSpPr>
        <p:grpSpPr>
          <a:xfrm>
            <a:off x="1755648" y="774192"/>
            <a:ext cx="5468112" cy="3633216"/>
            <a:chOff x="1376688" y="995974"/>
            <a:chExt cx="1069398" cy="1443790"/>
          </a:xfrm>
        </p:grpSpPr>
        <p:sp>
          <p:nvSpPr>
            <p:cNvPr id="8" name="Google Shape;2602;p32"/>
            <p:cNvSpPr/>
            <p:nvPr/>
          </p:nvSpPr>
          <p:spPr>
            <a:xfrm>
              <a:off x="1604503" y="2081908"/>
              <a:ext cx="613549" cy="35785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03;p32"/>
            <p:cNvSpPr/>
            <p:nvPr/>
          </p:nvSpPr>
          <p:spPr>
            <a:xfrm>
              <a:off x="1604503" y="2067055"/>
              <a:ext cx="613549" cy="35419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04;p32"/>
            <p:cNvSpPr/>
            <p:nvPr/>
          </p:nvSpPr>
          <p:spPr>
            <a:xfrm>
              <a:off x="1759806" y="2006982"/>
              <a:ext cx="303180" cy="32518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05;p32"/>
            <p:cNvSpPr/>
            <p:nvPr/>
          </p:nvSpPr>
          <p:spPr>
            <a:xfrm>
              <a:off x="1758928" y="1997836"/>
              <a:ext cx="304058" cy="175132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06;p32"/>
            <p:cNvSpPr/>
            <p:nvPr/>
          </p:nvSpPr>
          <p:spPr>
            <a:xfrm>
              <a:off x="1384975" y="995974"/>
              <a:ext cx="1061111" cy="1384541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07;p32"/>
            <p:cNvSpPr/>
            <p:nvPr/>
          </p:nvSpPr>
          <p:spPr>
            <a:xfrm>
              <a:off x="1376688" y="1018638"/>
              <a:ext cx="1030416" cy="136405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08;p32"/>
            <p:cNvSpPr/>
            <p:nvPr/>
          </p:nvSpPr>
          <p:spPr>
            <a:xfrm>
              <a:off x="1398255" y="1046736"/>
              <a:ext cx="987063" cy="1307657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2240642" y="1544084"/>
            <a:ext cx="42976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01</a:t>
            </a:r>
            <a:r>
              <a:rPr lang="en-GB" sz="4800" dirty="0" smtClean="0">
                <a:latin typeface="Arial Rounded MT Bold" panose="020F0704030504030204" pitchFamily="34" charset="0"/>
              </a:rPr>
              <a:t> </a:t>
            </a:r>
            <a:r>
              <a:rPr lang="en-GB" sz="4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Introduction</a:t>
            </a:r>
            <a:r>
              <a:rPr lang="en-GB" sz="4800" dirty="0" smtClean="0">
                <a:latin typeface="Arial Rounded MT Bold" panose="020F0704030504030204" pitchFamily="34" charset="0"/>
              </a:rPr>
              <a:t> </a:t>
            </a:r>
            <a:endParaRPr lang="en-GB" sz="48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42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 rotWithShape="1">
          <a:blip r:embed="rId3"/>
          <a:srcRect b="53890"/>
          <a:stretch/>
        </p:blipFill>
        <p:spPr>
          <a:xfrm>
            <a:off x="375155" y="976865"/>
            <a:ext cx="8454547" cy="226404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5764" y="4235419"/>
            <a:ext cx="2686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Rounded MT Bold" panose="020F0704030504030204" pitchFamily="34" charset="0"/>
              </a:rPr>
              <a:t>Label / Symbol</a:t>
            </a:r>
            <a:endParaRPr lang="en-GB" sz="2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469985" y="3429000"/>
            <a:ext cx="169936" cy="618330"/>
          </a:xfrm>
          <a:prstGeom prst="straightConnector1">
            <a:avLst/>
          </a:prstGeom>
          <a:ln w="34925">
            <a:solidFill>
              <a:schemeClr val="accent2">
                <a:lumMod val="60000"/>
                <a:lumOff val="4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577602" y="4081531"/>
            <a:ext cx="2686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Rounded MT Bold" panose="020F0704030504030204" pitchFamily="34" charset="0"/>
              </a:rPr>
              <a:t>Script that regulate the symbology </a:t>
            </a:r>
            <a:endParaRPr lang="en-GB" sz="2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5396354" y="3243822"/>
            <a:ext cx="726654" cy="714720"/>
          </a:xfrm>
          <a:prstGeom prst="straightConnector1">
            <a:avLst/>
          </a:prstGeom>
          <a:ln w="34925">
            <a:solidFill>
              <a:schemeClr val="accent2">
                <a:lumMod val="60000"/>
                <a:lumOff val="4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52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606396" y="54512"/>
            <a:ext cx="4319905" cy="1079807"/>
            <a:chOff x="2412047" y="4375785"/>
            <a:chExt cx="4319905" cy="1079807"/>
          </a:xfrm>
        </p:grpSpPr>
        <p:pic>
          <p:nvPicPr>
            <p:cNvPr id="6" name="Picture 5"/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12" t="6366" r="69536" b="84849"/>
            <a:stretch/>
          </p:blipFill>
          <p:spPr bwMode="auto">
            <a:xfrm>
              <a:off x="2412047" y="4375785"/>
              <a:ext cx="4319905" cy="107980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7" name="Rectangle 6"/>
            <p:cNvSpPr/>
            <p:nvPr/>
          </p:nvSpPr>
          <p:spPr>
            <a:xfrm rot="10800000">
              <a:off x="3288347" y="4733290"/>
              <a:ext cx="1859280" cy="4114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pic>
        <p:nvPicPr>
          <p:cNvPr id="8" name="Picture 7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2" t="44362" r="82706" b="13030"/>
          <a:stretch/>
        </p:blipFill>
        <p:spPr bwMode="auto">
          <a:xfrm>
            <a:off x="6548625" y="277793"/>
            <a:ext cx="2051365" cy="32328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" t="18448" r="28639" b="5456"/>
          <a:stretch/>
        </p:blipFill>
        <p:spPr bwMode="auto">
          <a:xfrm>
            <a:off x="277396" y="1662710"/>
            <a:ext cx="5371050" cy="33884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>
            <a:off x="5324355" y="412016"/>
            <a:ext cx="1053296" cy="722303"/>
          </a:xfrm>
          <a:prstGeom prst="straightConnector1">
            <a:avLst/>
          </a:prstGeom>
          <a:ln w="34925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5648446" y="2210764"/>
            <a:ext cx="900179" cy="814759"/>
          </a:xfrm>
          <a:prstGeom prst="straightConnector1">
            <a:avLst/>
          </a:prstGeom>
          <a:ln w="34925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71141" y="4058672"/>
            <a:ext cx="3172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Rounded MT Bold" panose="020F0704030504030204" pitchFamily="34" charset="0"/>
              </a:rPr>
              <a:t>Selecting the layer and drawing the shapefile </a:t>
            </a:r>
            <a:endParaRPr lang="en-GB" sz="2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67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dirty="0" smtClean="0">
                <a:solidFill>
                  <a:schemeClr val="accent3">
                    <a:lumMod val="75000"/>
                  </a:schemeClr>
                </a:solidFill>
                <a:latin typeface="Arial Rounded MT Bold" panose="020F0704030504030204" pitchFamily="34" charset="0"/>
              </a:rPr>
              <a:t>Results</a:t>
            </a:r>
            <a:endParaRPr lang="en-GB" sz="4400" b="1" dirty="0">
              <a:solidFill>
                <a:schemeClr val="accent3">
                  <a:lumMod val="75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3" name="Picture 2">
            <a:hlinkClick r:id="rId2" action="ppaction://hlinksldjump"/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7" y="1795204"/>
            <a:ext cx="2749286" cy="19442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" name="Picture 4">
            <a:hlinkClick r:id="rId4" action="ppaction://hlinksldjump"/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818" y="1841504"/>
            <a:ext cx="2749285" cy="19442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Picture 5">
            <a:hlinkClick r:id="rId6" action="ppaction://hlinksldjump"/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4" y="1818874"/>
            <a:ext cx="3006672" cy="19205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7" name="Right Arrow 6">
            <a:hlinkClick r:id="rId8" action="ppaction://hlinksldjump"/>
          </p:cNvPr>
          <p:cNvSpPr/>
          <p:nvPr/>
        </p:nvSpPr>
        <p:spPr>
          <a:xfrm>
            <a:off x="7847636" y="4525699"/>
            <a:ext cx="509286" cy="277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828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hlinkClick r:id="rId2" action="ppaction://hlinksldjump"/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" y="-177053"/>
            <a:ext cx="9144025" cy="532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4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hlinkClick r:id="rId2" action="ppaction://hlinksldjump"/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4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hlinkClick r:id="rId2" action="ppaction://hlinksldjump"/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2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&quot;No&quot; Symbol 3"/>
          <p:cNvSpPr/>
          <p:nvPr/>
        </p:nvSpPr>
        <p:spPr>
          <a:xfrm>
            <a:off x="2523194" y="158129"/>
            <a:ext cx="3733227" cy="3561347"/>
          </a:xfrm>
          <a:prstGeom prst="noSmoking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40073" y="3719476"/>
            <a:ext cx="39119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 smtClean="0">
                <a:latin typeface="Arial Rounded MT Bold" panose="020F0704030504030204" pitchFamily="34" charset="0"/>
              </a:rPr>
              <a:t>Caution</a:t>
            </a:r>
            <a:endParaRPr lang="en-GB" sz="66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99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6782" r="47218" b="71400"/>
          <a:stretch>
            <a:fillRect/>
          </a:stretch>
        </p:blipFill>
        <p:spPr bwMode="auto">
          <a:xfrm>
            <a:off x="686684" y="3120864"/>
            <a:ext cx="7194716" cy="90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86684" y="1954692"/>
            <a:ext cx="9086127" cy="4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ALTER TABLE</a:t>
            </a:r>
            <a:r>
              <a:rPr kumimoji="0" lang="fr-F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fr-F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cable_htb_souterrain </a:t>
            </a:r>
            <a:r>
              <a:rPr kumimoji="0" lang="fr-F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DROP CONSTRAINT</a:t>
            </a:r>
            <a:r>
              <a:rPr kumimoji="0" lang="fr-F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un_jnc </a:t>
            </a:r>
            <a:r>
              <a:rPr kumimoji="0" lang="fr-F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CASCADE ;</a:t>
            </a: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43317" y="542364"/>
            <a:ext cx="3172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Rounded MT Bold" panose="020F0704030504030204" pitchFamily="34" charset="0"/>
              </a:rPr>
              <a:t>Altering Tables Constraint </a:t>
            </a:r>
            <a:endParaRPr lang="en-GB" sz="2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4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35" b="43037"/>
          <a:stretch>
            <a:fillRect/>
          </a:stretch>
        </p:blipFill>
        <p:spPr bwMode="auto">
          <a:xfrm>
            <a:off x="337856" y="1571887"/>
            <a:ext cx="5707062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37856" y="89125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GB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UPDATE</a:t>
            </a: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support_htb</a:t>
            </a:r>
            <a:endParaRPr kumimoji="0" lang="en-GB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GB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SET</a:t>
            </a: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code_metier = 'MNH-BMCH' || </a:t>
            </a:r>
            <a:r>
              <a:rPr kumimoji="0" lang="en-GB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CAST</a:t>
            </a: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(id AS text) </a:t>
            </a:r>
            <a:endParaRPr kumimoji="0" lang="en-GB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WHERE</a:t>
            </a: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id&gt;108;</a:t>
            </a:r>
            <a:endParaRPr kumimoji="0" lang="en-GB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66979" y="267705"/>
            <a:ext cx="4956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Rounded MT Bold" panose="020F0704030504030204" pitchFamily="34" charset="0"/>
              </a:rPr>
              <a:t>Updating the column with a SQL query </a:t>
            </a:r>
            <a:endParaRPr lang="en-GB" sz="2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27060" y="754098"/>
            <a:ext cx="2727960" cy="4098290"/>
            <a:chOff x="2905125" y="522605"/>
            <a:chExt cx="2727960" cy="4098290"/>
          </a:xfrm>
        </p:grpSpPr>
        <p:pic>
          <p:nvPicPr>
            <p:cNvPr id="7" name="Picture 6"/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2214" b="22181"/>
            <a:stretch/>
          </p:blipFill>
          <p:spPr bwMode="auto">
            <a:xfrm>
              <a:off x="2905125" y="522605"/>
              <a:ext cx="2727960" cy="409829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8" name="Rectangle 7"/>
            <p:cNvSpPr/>
            <p:nvPr/>
          </p:nvSpPr>
          <p:spPr>
            <a:xfrm rot="5400000">
              <a:off x="4341495" y="2332990"/>
              <a:ext cx="1897380" cy="685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610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755648" y="774192"/>
            <a:ext cx="5468112" cy="3633216"/>
            <a:chOff x="1376688" y="995974"/>
            <a:chExt cx="1069398" cy="1443790"/>
          </a:xfrm>
        </p:grpSpPr>
        <p:sp>
          <p:nvSpPr>
            <p:cNvPr id="4" name="Google Shape;2602;p32"/>
            <p:cNvSpPr/>
            <p:nvPr/>
          </p:nvSpPr>
          <p:spPr>
            <a:xfrm>
              <a:off x="1604503" y="2081908"/>
              <a:ext cx="613549" cy="35785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603;p32"/>
            <p:cNvSpPr/>
            <p:nvPr/>
          </p:nvSpPr>
          <p:spPr>
            <a:xfrm>
              <a:off x="1604503" y="2067055"/>
              <a:ext cx="613549" cy="35419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604;p32"/>
            <p:cNvSpPr/>
            <p:nvPr/>
          </p:nvSpPr>
          <p:spPr>
            <a:xfrm>
              <a:off x="1759806" y="2006982"/>
              <a:ext cx="303180" cy="32518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05;p32"/>
            <p:cNvSpPr/>
            <p:nvPr/>
          </p:nvSpPr>
          <p:spPr>
            <a:xfrm>
              <a:off x="1758928" y="1997836"/>
              <a:ext cx="304058" cy="175132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06;p32"/>
            <p:cNvSpPr/>
            <p:nvPr/>
          </p:nvSpPr>
          <p:spPr>
            <a:xfrm>
              <a:off x="1384975" y="995974"/>
              <a:ext cx="1061111" cy="1384541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07;p32"/>
            <p:cNvSpPr/>
            <p:nvPr/>
          </p:nvSpPr>
          <p:spPr>
            <a:xfrm>
              <a:off x="1376688" y="1018638"/>
              <a:ext cx="1030416" cy="136405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08;p32"/>
            <p:cNvSpPr/>
            <p:nvPr/>
          </p:nvSpPr>
          <p:spPr>
            <a:xfrm>
              <a:off x="1398255" y="1046736"/>
              <a:ext cx="987063" cy="1307657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798022" y="910158"/>
            <a:ext cx="5425738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07</a:t>
            </a:r>
            <a:r>
              <a:rPr lang="en-GB" sz="44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/>
            </a:r>
            <a:br>
              <a:rPr lang="en-GB" sz="44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r>
              <a:rPr lang="en-GB" sz="44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Verification of </a:t>
            </a:r>
          </a:p>
          <a:p>
            <a:pPr algn="ctr"/>
            <a:r>
              <a:rPr lang="en-GB" sz="44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the data </a:t>
            </a:r>
            <a:endParaRPr lang="en-GB" sz="4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en-GB" sz="4800" dirty="0" smtClean="0">
                <a:latin typeface="Arial Rounded MT Bold" panose="020F0704030504030204" pitchFamily="34" charset="0"/>
              </a:rPr>
              <a:t>  </a:t>
            </a:r>
            <a:endParaRPr lang="en-GB" sz="48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25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8"/>
          <p:cNvSpPr txBox="1">
            <a:spLocks noGrp="1"/>
          </p:cNvSpPr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Arial Rounded MT Bold" panose="020F0704030504030204" pitchFamily="34" charset="0"/>
              </a:rPr>
              <a:t>Data </a:t>
            </a:r>
            <a:r>
              <a:rPr lang="en-GB" dirty="0" smtClean="0">
                <a:solidFill>
                  <a:schemeClr val="accent3">
                    <a:lumMod val="75000"/>
                  </a:schemeClr>
                </a:solidFill>
                <a:latin typeface="Arial Rounded MT Bold" panose="020F0704030504030204" pitchFamily="34" charset="0"/>
              </a:rPr>
              <a:t>Integration</a:t>
            </a:r>
            <a:endParaRPr dirty="0">
              <a:solidFill>
                <a:schemeClr val="accent3">
                  <a:lumMod val="75000"/>
                </a:schemeClr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32832" y="2869692"/>
            <a:ext cx="8278285" cy="2133600"/>
            <a:chOff x="350890" y="2097024"/>
            <a:chExt cx="8278285" cy="2133600"/>
          </a:xfrm>
        </p:grpSpPr>
        <p:sp>
          <p:nvSpPr>
            <p:cNvPr id="588" name="Google Shape;588;p18"/>
            <p:cNvSpPr/>
            <p:nvPr/>
          </p:nvSpPr>
          <p:spPr>
            <a:xfrm>
              <a:off x="350890" y="2268512"/>
              <a:ext cx="8037205" cy="188895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8"/>
            <p:cNvSpPr txBox="1"/>
            <p:nvPr/>
          </p:nvSpPr>
          <p:spPr>
            <a:xfrm flipH="1">
              <a:off x="514775" y="2097024"/>
              <a:ext cx="8114400" cy="213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GB" sz="1800" b="1" dirty="0">
                  <a:solidFill>
                    <a:schemeClr val="bg1">
                      <a:lumMod val="95000"/>
                    </a:schemeClr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Data integration </a:t>
              </a:r>
              <a:r>
                <a:rPr lang="en-GB" sz="1800" dirty="0">
                  <a:solidFill>
                    <a:schemeClr val="tx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is the process of bringing data from multiple sources into a single,</a:t>
              </a:r>
            </a:p>
            <a:p>
              <a:pPr lvl="0"/>
              <a:r>
                <a:rPr lang="en-GB" sz="1800" dirty="0" smtClean="0">
                  <a:solidFill>
                    <a:schemeClr val="tx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location</a:t>
              </a:r>
              <a:r>
                <a:rPr lang="en-GB" sz="1800" dirty="0">
                  <a:solidFill>
                    <a:schemeClr val="tx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, usually a </a:t>
              </a:r>
              <a:r>
                <a:rPr lang="en-GB" sz="1800" dirty="0" smtClean="0">
                  <a:solidFill>
                    <a:schemeClr val="tx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database. </a:t>
              </a:r>
            </a:p>
            <a:p>
              <a:pPr lvl="0"/>
              <a:r>
                <a:rPr lang="en-GB" sz="1800" dirty="0" smtClean="0">
                  <a:solidFill>
                    <a:schemeClr val="tx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Data </a:t>
              </a:r>
              <a:r>
                <a:rPr lang="en-GB" sz="1800" dirty="0">
                  <a:solidFill>
                    <a:schemeClr val="tx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integration is a big deal </a:t>
              </a:r>
              <a:r>
                <a:rPr lang="en-GB" sz="1800" dirty="0" smtClean="0">
                  <a:solidFill>
                    <a:schemeClr val="tx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because it allows us to manage the data</a:t>
              </a:r>
            </a:p>
            <a:p>
              <a:pPr lvl="0"/>
              <a:r>
                <a:rPr lang="en-GB" sz="1800" dirty="0">
                  <a:solidFill>
                    <a:schemeClr val="tx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a</a:t>
              </a:r>
              <a:r>
                <a:rPr lang="en-GB" sz="1800" dirty="0" smtClean="0">
                  <a:solidFill>
                    <a:schemeClr val="tx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nd use it for analytical cases</a:t>
              </a:r>
              <a:r>
                <a:rPr lang="en-GB" sz="1800" dirty="0">
                  <a:solidFill>
                    <a:schemeClr val="tx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.</a:t>
              </a:r>
              <a:endParaRPr sz="1800" dirty="0">
                <a:solidFill>
                  <a:schemeClr val="tx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pic>
        <p:nvPicPr>
          <p:cNvPr id="1026" name="Picture 2" descr="CSV File Format Icon PNG vector in SVG, PDF, AI, CDR forma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9" t="18660" r="23180" b="18720"/>
          <a:stretch/>
        </p:blipFill>
        <p:spPr bwMode="auto">
          <a:xfrm>
            <a:off x="964587" y="813700"/>
            <a:ext cx="1849043" cy="161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604;p26"/>
          <p:cNvSpPr/>
          <p:nvPr/>
        </p:nvSpPr>
        <p:spPr>
          <a:xfrm rot="5400000">
            <a:off x="3767828" y="941446"/>
            <a:ext cx="801628" cy="1427472"/>
          </a:xfrm>
          <a:custGeom>
            <a:avLst/>
            <a:gdLst/>
            <a:ahLst/>
            <a:cxnLst/>
            <a:rect l="l" t="t" r="r" b="b"/>
            <a:pathLst>
              <a:path w="24539" h="43697" extrusionOk="0">
                <a:moveTo>
                  <a:pt x="11787" y="43696"/>
                </a:moveTo>
                <a:cubicBezTo>
                  <a:pt x="10751" y="43661"/>
                  <a:pt x="10406" y="42839"/>
                  <a:pt x="10406" y="41458"/>
                </a:cubicBezTo>
                <a:cubicBezTo>
                  <a:pt x="10430" y="30897"/>
                  <a:pt x="10430" y="20336"/>
                  <a:pt x="10418" y="9788"/>
                </a:cubicBezTo>
                <a:lnTo>
                  <a:pt x="10418" y="8585"/>
                </a:lnTo>
                <a:cubicBezTo>
                  <a:pt x="10108" y="9097"/>
                  <a:pt x="9906" y="9418"/>
                  <a:pt x="9716" y="9740"/>
                </a:cubicBezTo>
                <a:cubicBezTo>
                  <a:pt x="7489" y="13586"/>
                  <a:pt x="5263" y="17431"/>
                  <a:pt x="3048" y="21265"/>
                </a:cubicBezTo>
                <a:cubicBezTo>
                  <a:pt x="2488" y="22218"/>
                  <a:pt x="1869" y="22801"/>
                  <a:pt x="1107" y="22825"/>
                </a:cubicBezTo>
                <a:cubicBezTo>
                  <a:pt x="452" y="22837"/>
                  <a:pt x="0" y="22408"/>
                  <a:pt x="12" y="21551"/>
                </a:cubicBezTo>
                <a:cubicBezTo>
                  <a:pt x="36" y="20896"/>
                  <a:pt x="191" y="20003"/>
                  <a:pt x="524" y="19408"/>
                </a:cubicBezTo>
                <a:cubicBezTo>
                  <a:pt x="3953" y="13395"/>
                  <a:pt x="7406" y="7418"/>
                  <a:pt x="10894" y="1453"/>
                </a:cubicBezTo>
                <a:cubicBezTo>
                  <a:pt x="11144" y="1048"/>
                  <a:pt x="11490" y="715"/>
                  <a:pt x="11787" y="346"/>
                </a:cubicBezTo>
                <a:lnTo>
                  <a:pt x="12549" y="1"/>
                </a:lnTo>
                <a:cubicBezTo>
                  <a:pt x="13002" y="203"/>
                  <a:pt x="13478" y="334"/>
                  <a:pt x="13871" y="644"/>
                </a:cubicBezTo>
                <a:cubicBezTo>
                  <a:pt x="17169" y="3251"/>
                  <a:pt x="20443" y="5894"/>
                  <a:pt x="23729" y="8526"/>
                </a:cubicBezTo>
                <a:cubicBezTo>
                  <a:pt x="24277" y="8966"/>
                  <a:pt x="24539" y="9633"/>
                  <a:pt x="24289" y="10704"/>
                </a:cubicBezTo>
                <a:cubicBezTo>
                  <a:pt x="24063" y="11681"/>
                  <a:pt x="23563" y="12419"/>
                  <a:pt x="22848" y="12883"/>
                </a:cubicBezTo>
                <a:cubicBezTo>
                  <a:pt x="22134" y="13336"/>
                  <a:pt x="21646" y="13133"/>
                  <a:pt x="21169" y="12752"/>
                </a:cubicBezTo>
                <a:cubicBezTo>
                  <a:pt x="19014" y="10990"/>
                  <a:pt x="16847" y="9252"/>
                  <a:pt x="14680" y="7502"/>
                </a:cubicBezTo>
                <a:cubicBezTo>
                  <a:pt x="14490" y="7323"/>
                  <a:pt x="14311" y="7132"/>
                  <a:pt x="14145" y="6942"/>
                </a:cubicBezTo>
                <a:lnTo>
                  <a:pt x="13930" y="7121"/>
                </a:lnTo>
                <a:lnTo>
                  <a:pt x="13930" y="8085"/>
                </a:lnTo>
                <a:cubicBezTo>
                  <a:pt x="13930" y="18682"/>
                  <a:pt x="13907" y="29278"/>
                  <a:pt x="13942" y="39851"/>
                </a:cubicBezTo>
                <a:cubicBezTo>
                  <a:pt x="13942" y="41244"/>
                  <a:pt x="13573" y="42351"/>
                  <a:pt x="12549" y="43351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2" t="20108" r="9768" b="10067"/>
          <a:stretch/>
        </p:blipFill>
        <p:spPr>
          <a:xfrm>
            <a:off x="6729015" y="1566850"/>
            <a:ext cx="2347929" cy="9782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0" t="16905" r="15012" b="28639"/>
          <a:stretch/>
        </p:blipFill>
        <p:spPr>
          <a:xfrm>
            <a:off x="5071872" y="762339"/>
            <a:ext cx="2023872" cy="87142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5748528" y="813700"/>
            <a:ext cx="2121408" cy="173144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-30950" y="3137936"/>
            <a:ext cx="5879939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id_htb,code_metier,gouv,salle_cmde </a:t>
            </a:r>
            <a:endParaRPr kumimoji="0" lang="en-GB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source_htb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sz="20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ORDER BY</a:t>
            </a:r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id_htb asc 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103" name="Picture 1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468" b="10780"/>
          <a:stretch>
            <a:fillRect/>
          </a:stretch>
        </p:blipFill>
        <p:spPr bwMode="auto">
          <a:xfrm>
            <a:off x="4988689" y="801090"/>
            <a:ext cx="4155311" cy="427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07950" y="547300"/>
            <a:ext cx="2439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GB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8624" y="1503063"/>
            <a:ext cx="31728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Rounded MT Bold" panose="020F0704030504030204" pitchFamily="34" charset="0"/>
              </a:rPr>
              <a:t>T</a:t>
            </a:r>
            <a:r>
              <a:rPr lang="en-GB" sz="2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Rounded MT Bold" panose="020F0704030504030204" pitchFamily="34" charset="0"/>
              </a:rPr>
              <a:t>he </a:t>
            </a:r>
            <a:r>
              <a:rPr lang="en-GB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Rounded MT Bold" panose="020F0704030504030204" pitchFamily="34" charset="0"/>
              </a:rPr>
              <a:t>value from the source_htb </a:t>
            </a:r>
            <a:r>
              <a:rPr lang="en-GB" sz="2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Rounded MT Bold" panose="020F0704030504030204" pitchFamily="34" charset="0"/>
              </a:rPr>
              <a:t>column on an ascending order</a:t>
            </a:r>
            <a:endParaRPr lang="en-GB" sz="2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611300" y="2010894"/>
            <a:ext cx="1169044" cy="268122"/>
          </a:xfrm>
          <a:prstGeom prst="straightConnector1">
            <a:avLst/>
          </a:prstGeom>
          <a:ln w="34925">
            <a:solidFill>
              <a:schemeClr val="accent2">
                <a:lumMod val="60000"/>
                <a:lumOff val="4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93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8211" y="1486915"/>
            <a:ext cx="4572000" cy="9890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107950">
              <a:lnSpc>
                <a:spcPct val="107000"/>
              </a:lnSpc>
              <a:spcAft>
                <a:spcPts val="800"/>
              </a:spcAft>
            </a:pPr>
            <a:r>
              <a:rPr lang="en-GB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SELECT</a:t>
            </a:r>
            <a:r>
              <a:rPr lang="en-GB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id_prod,code_group,nom_centr,type </a:t>
            </a:r>
          </a:p>
          <a:p>
            <a:pPr marL="107950">
              <a:lnSpc>
                <a:spcPct val="107000"/>
              </a:lnSpc>
              <a:spcAft>
                <a:spcPts val="800"/>
              </a:spcAft>
            </a:pPr>
            <a:r>
              <a:rPr lang="en-GB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FROM</a:t>
            </a:r>
            <a:r>
              <a:rPr lang="en-GB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site_du_production </a:t>
            </a:r>
          </a:p>
          <a:p>
            <a:pPr marL="107950">
              <a:lnSpc>
                <a:spcPct val="107000"/>
              </a:lnSpc>
              <a:spcAft>
                <a:spcPts val="800"/>
              </a:spcAft>
            </a:pPr>
            <a:r>
              <a:rPr lang="en-GB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WHERE</a:t>
            </a:r>
            <a:r>
              <a:rPr lang="en-GB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type=’TG1’;</a:t>
            </a:r>
            <a:endParaRPr lang="en-GB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33" b="74721"/>
          <a:stretch/>
        </p:blipFill>
        <p:spPr bwMode="auto">
          <a:xfrm>
            <a:off x="258211" y="2712429"/>
            <a:ext cx="6659880" cy="20040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5185459" y="339216"/>
            <a:ext cx="49285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values in </a:t>
            </a:r>
            <a:r>
              <a:rPr lang="en-GB" sz="2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site_du_production </a:t>
            </a:r>
            <a:r>
              <a:rPr lang="en-GB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with a condition on the type</a:t>
            </a:r>
            <a:endParaRPr lang="en-GB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5185459" y="1657776"/>
            <a:ext cx="1145893" cy="1154872"/>
          </a:xfrm>
          <a:prstGeom prst="straightConnector1">
            <a:avLst/>
          </a:prstGeom>
          <a:ln w="34925">
            <a:solidFill>
              <a:schemeClr val="accent2">
                <a:lumMod val="60000"/>
                <a:lumOff val="4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87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653814"/>
            <a:ext cx="9337813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sous_poste_htb.code_shtb,sous_poste_htb.code_metier, sous_poste_htb.etat, source_htb.salle_cmde </a:t>
            </a:r>
            <a:endParaRPr kumimoji="0" lang="en-GB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sous_poste_htb </a:t>
            </a:r>
            <a:endParaRPr kumimoji="0" lang="en-GB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JOIN</a:t>
            </a: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source_htb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sz="16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</a:t>
            </a:r>
            <a:r>
              <a:rPr lang="fr-FR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sous_poste_htb.code_ps = source_htb.code_ps;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1" name="Picture 1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092" b="73730"/>
          <a:stretch>
            <a:fillRect/>
          </a:stretch>
        </p:blipFill>
        <p:spPr bwMode="auto">
          <a:xfrm>
            <a:off x="50451" y="2439065"/>
            <a:ext cx="5081812" cy="224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499696" y="1438644"/>
            <a:ext cx="383811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Rounded MT Bold" panose="020F0704030504030204" pitchFamily="34" charset="0"/>
              </a:rPr>
              <a:t>the values of the </a:t>
            </a:r>
            <a:r>
              <a:rPr lang="en-GB" sz="20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Rounded MT Bold" panose="020F0704030504030204" pitchFamily="34" charset="0"/>
              </a:rPr>
              <a:t>sous_post_htb</a:t>
            </a:r>
            <a:r>
              <a:rPr lang="en-GB" sz="2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Rounded MT Bold" panose="020F0704030504030204" pitchFamily="34" charset="0"/>
              </a:rPr>
              <a:t> joined by source_htb with a condition on the FK code_ps</a:t>
            </a:r>
            <a:endParaRPr lang="en-GB" sz="2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5403900" y="2885194"/>
            <a:ext cx="1145893" cy="1154872"/>
          </a:xfrm>
          <a:prstGeom prst="straightConnector1">
            <a:avLst/>
          </a:prstGeom>
          <a:ln w="34925">
            <a:solidFill>
              <a:schemeClr val="accent2">
                <a:lumMod val="60000"/>
                <a:lumOff val="4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818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755648" y="774192"/>
            <a:ext cx="5468112" cy="3633216"/>
            <a:chOff x="1376688" y="995974"/>
            <a:chExt cx="1069398" cy="1443790"/>
          </a:xfrm>
        </p:grpSpPr>
        <p:sp>
          <p:nvSpPr>
            <p:cNvPr id="4" name="Google Shape;2602;p32"/>
            <p:cNvSpPr/>
            <p:nvPr/>
          </p:nvSpPr>
          <p:spPr>
            <a:xfrm>
              <a:off x="1604503" y="2081908"/>
              <a:ext cx="613549" cy="35785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603;p32"/>
            <p:cNvSpPr/>
            <p:nvPr/>
          </p:nvSpPr>
          <p:spPr>
            <a:xfrm>
              <a:off x="1604503" y="2067055"/>
              <a:ext cx="613549" cy="35419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604;p32"/>
            <p:cNvSpPr/>
            <p:nvPr/>
          </p:nvSpPr>
          <p:spPr>
            <a:xfrm>
              <a:off x="1759806" y="2006982"/>
              <a:ext cx="303180" cy="32518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05;p32"/>
            <p:cNvSpPr/>
            <p:nvPr/>
          </p:nvSpPr>
          <p:spPr>
            <a:xfrm>
              <a:off x="1758928" y="1997836"/>
              <a:ext cx="304058" cy="175132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06;p32"/>
            <p:cNvSpPr/>
            <p:nvPr/>
          </p:nvSpPr>
          <p:spPr>
            <a:xfrm>
              <a:off x="1384975" y="995974"/>
              <a:ext cx="1061111" cy="1384541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07;p32"/>
            <p:cNvSpPr/>
            <p:nvPr/>
          </p:nvSpPr>
          <p:spPr>
            <a:xfrm>
              <a:off x="1376688" y="1018638"/>
              <a:ext cx="1030416" cy="136405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08;p32"/>
            <p:cNvSpPr/>
            <p:nvPr/>
          </p:nvSpPr>
          <p:spPr>
            <a:xfrm>
              <a:off x="1398255" y="1046736"/>
              <a:ext cx="987063" cy="1307657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774636" y="1430445"/>
            <a:ext cx="54257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07</a:t>
            </a:r>
            <a:br>
              <a:rPr lang="en-GB" sz="4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r>
              <a:rPr lang="en-GB" sz="4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Conclusion </a:t>
            </a:r>
            <a:r>
              <a:rPr lang="en-GB" sz="44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endParaRPr lang="en-GB" sz="4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en-GB" sz="4800" dirty="0" smtClean="0">
                <a:latin typeface="Arial Rounded MT Bold" panose="020F0704030504030204" pitchFamily="34" charset="0"/>
              </a:rPr>
              <a:t>  </a:t>
            </a:r>
            <a:endParaRPr lang="en-GB" sz="48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57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7" name="Google Shape;2647;p33"/>
          <p:cNvGrpSpPr/>
          <p:nvPr/>
        </p:nvGrpSpPr>
        <p:grpSpPr>
          <a:xfrm>
            <a:off x="1318525" y="2554735"/>
            <a:ext cx="6503700" cy="735300"/>
            <a:chOff x="1318525" y="2554735"/>
            <a:chExt cx="6503700" cy="735300"/>
          </a:xfrm>
        </p:grpSpPr>
        <p:grpSp>
          <p:nvGrpSpPr>
            <p:cNvPr id="2648" name="Google Shape;2648;p33"/>
            <p:cNvGrpSpPr/>
            <p:nvPr/>
          </p:nvGrpSpPr>
          <p:grpSpPr>
            <a:xfrm flipH="1">
              <a:off x="2498927" y="2554735"/>
              <a:ext cx="1273500" cy="735300"/>
              <a:chOff x="1318525" y="2173735"/>
              <a:chExt cx="1273500" cy="735300"/>
            </a:xfrm>
          </p:grpSpPr>
          <p:cxnSp>
            <p:nvCxnSpPr>
              <p:cNvPr id="2649" name="Google Shape;2649;p33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50" name="Google Shape;2650;p33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51" name="Google Shape;2651;p33"/>
            <p:cNvGrpSpPr/>
            <p:nvPr/>
          </p:nvGrpSpPr>
          <p:grpSpPr>
            <a:xfrm flipH="1">
              <a:off x="4532002" y="2554735"/>
              <a:ext cx="1273500" cy="735300"/>
              <a:chOff x="1318525" y="2173735"/>
              <a:chExt cx="1273500" cy="735300"/>
            </a:xfrm>
          </p:grpSpPr>
          <p:cxnSp>
            <p:nvCxnSpPr>
              <p:cNvPr id="2652" name="Google Shape;2652;p33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53" name="Google Shape;2653;p33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54" name="Google Shape;2654;p33"/>
            <p:cNvGrpSpPr/>
            <p:nvPr/>
          </p:nvGrpSpPr>
          <p:grpSpPr>
            <a:xfrm flipH="1">
              <a:off x="6548725" y="2554735"/>
              <a:ext cx="1273500" cy="735300"/>
              <a:chOff x="1318525" y="2173735"/>
              <a:chExt cx="1273500" cy="735300"/>
            </a:xfrm>
          </p:grpSpPr>
          <p:cxnSp>
            <p:nvCxnSpPr>
              <p:cNvPr id="2655" name="Google Shape;2655;p33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56" name="Google Shape;2656;p33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57" name="Google Shape;2657;p33"/>
            <p:cNvGrpSpPr/>
            <p:nvPr/>
          </p:nvGrpSpPr>
          <p:grpSpPr>
            <a:xfrm>
              <a:off x="5368323" y="2554735"/>
              <a:ext cx="1273500" cy="735300"/>
              <a:chOff x="1318525" y="2173735"/>
              <a:chExt cx="1273500" cy="735300"/>
            </a:xfrm>
          </p:grpSpPr>
          <p:cxnSp>
            <p:nvCxnSpPr>
              <p:cNvPr id="2658" name="Google Shape;2658;p33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59" name="Google Shape;2659;p33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60" name="Google Shape;2660;p33"/>
            <p:cNvGrpSpPr/>
            <p:nvPr/>
          </p:nvGrpSpPr>
          <p:grpSpPr>
            <a:xfrm>
              <a:off x="3335248" y="2554735"/>
              <a:ext cx="1273500" cy="735300"/>
              <a:chOff x="1318525" y="2173735"/>
              <a:chExt cx="1273500" cy="735300"/>
            </a:xfrm>
          </p:grpSpPr>
          <p:cxnSp>
            <p:nvCxnSpPr>
              <p:cNvPr id="2661" name="Google Shape;2661;p33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62" name="Google Shape;2662;p33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63" name="Google Shape;2663;p33"/>
            <p:cNvGrpSpPr/>
            <p:nvPr/>
          </p:nvGrpSpPr>
          <p:grpSpPr>
            <a:xfrm>
              <a:off x="1318525" y="2554735"/>
              <a:ext cx="1273500" cy="735300"/>
              <a:chOff x="1318525" y="2173735"/>
              <a:chExt cx="1273500" cy="735300"/>
            </a:xfrm>
          </p:grpSpPr>
          <p:cxnSp>
            <p:nvCxnSpPr>
              <p:cNvPr id="2664" name="Google Shape;2664;p33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65" name="Google Shape;2665;p33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666" name="Google Shape;2666;p33"/>
          <p:cNvSpPr txBox="1">
            <a:spLocks noGrp="1"/>
          </p:cNvSpPr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Recap</a:t>
            </a:r>
            <a:r>
              <a:rPr lang="en-GB" dirty="0" smtClean="0"/>
              <a:t> </a:t>
            </a:r>
            <a:endParaRPr dirty="0"/>
          </a:p>
        </p:txBody>
      </p:sp>
      <p:grpSp>
        <p:nvGrpSpPr>
          <p:cNvPr id="2667" name="Google Shape;2667;p33"/>
          <p:cNvGrpSpPr/>
          <p:nvPr/>
        </p:nvGrpSpPr>
        <p:grpSpPr>
          <a:xfrm>
            <a:off x="1229723" y="2174427"/>
            <a:ext cx="590840" cy="682345"/>
            <a:chOff x="3669150" y="2223718"/>
            <a:chExt cx="436237" cy="503799"/>
          </a:xfrm>
        </p:grpSpPr>
        <p:sp>
          <p:nvSpPr>
            <p:cNvPr id="2668" name="Google Shape;2668;p33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33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3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1" name="Google Shape;2671;p33"/>
          <p:cNvGrpSpPr/>
          <p:nvPr/>
        </p:nvGrpSpPr>
        <p:grpSpPr>
          <a:xfrm>
            <a:off x="3260973" y="2174427"/>
            <a:ext cx="590840" cy="682345"/>
            <a:chOff x="3669150" y="2223718"/>
            <a:chExt cx="436237" cy="503799"/>
          </a:xfrm>
        </p:grpSpPr>
        <p:sp>
          <p:nvSpPr>
            <p:cNvPr id="2672" name="Google Shape;2672;p33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3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3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5" name="Google Shape;2675;p33"/>
          <p:cNvGrpSpPr/>
          <p:nvPr/>
        </p:nvGrpSpPr>
        <p:grpSpPr>
          <a:xfrm>
            <a:off x="5292198" y="2174427"/>
            <a:ext cx="590840" cy="682345"/>
            <a:chOff x="3669150" y="2223718"/>
            <a:chExt cx="436237" cy="503799"/>
          </a:xfrm>
        </p:grpSpPr>
        <p:sp>
          <p:nvSpPr>
            <p:cNvPr id="2676" name="Google Shape;2676;p33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3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3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9" name="Google Shape;2679;p33"/>
          <p:cNvGrpSpPr/>
          <p:nvPr/>
        </p:nvGrpSpPr>
        <p:grpSpPr>
          <a:xfrm>
            <a:off x="7323423" y="2174427"/>
            <a:ext cx="590840" cy="682345"/>
            <a:chOff x="3669150" y="2223718"/>
            <a:chExt cx="436237" cy="503799"/>
          </a:xfrm>
        </p:grpSpPr>
        <p:sp>
          <p:nvSpPr>
            <p:cNvPr id="2680" name="Google Shape;2680;p33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33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33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3" name="Google Shape;2683;p33"/>
          <p:cNvGrpSpPr/>
          <p:nvPr/>
        </p:nvGrpSpPr>
        <p:grpSpPr>
          <a:xfrm>
            <a:off x="2245311" y="2756502"/>
            <a:ext cx="590840" cy="682345"/>
            <a:chOff x="3669150" y="2223718"/>
            <a:chExt cx="436237" cy="503799"/>
          </a:xfrm>
        </p:grpSpPr>
        <p:sp>
          <p:nvSpPr>
            <p:cNvPr id="2684" name="Google Shape;2684;p33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33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33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7" name="Google Shape;2687;p33"/>
          <p:cNvGrpSpPr/>
          <p:nvPr/>
        </p:nvGrpSpPr>
        <p:grpSpPr>
          <a:xfrm>
            <a:off x="4276561" y="2756502"/>
            <a:ext cx="590840" cy="682345"/>
            <a:chOff x="3669150" y="2223718"/>
            <a:chExt cx="436237" cy="503799"/>
          </a:xfrm>
        </p:grpSpPr>
        <p:sp>
          <p:nvSpPr>
            <p:cNvPr id="2688" name="Google Shape;2688;p33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33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33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1" name="Google Shape;2691;p33"/>
          <p:cNvGrpSpPr/>
          <p:nvPr/>
        </p:nvGrpSpPr>
        <p:grpSpPr>
          <a:xfrm>
            <a:off x="6307786" y="2756502"/>
            <a:ext cx="590840" cy="682345"/>
            <a:chOff x="3669150" y="2223718"/>
            <a:chExt cx="436237" cy="503799"/>
          </a:xfrm>
        </p:grpSpPr>
        <p:sp>
          <p:nvSpPr>
            <p:cNvPr id="2692" name="Google Shape;2692;p33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33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33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5" name="Google Shape;2695;p33"/>
          <p:cNvGrpSpPr/>
          <p:nvPr/>
        </p:nvGrpSpPr>
        <p:grpSpPr>
          <a:xfrm>
            <a:off x="585700" y="1212325"/>
            <a:ext cx="1878900" cy="809700"/>
            <a:chOff x="585700" y="1212325"/>
            <a:chExt cx="1878900" cy="809700"/>
          </a:xfrm>
        </p:grpSpPr>
        <p:sp>
          <p:nvSpPr>
            <p:cNvPr id="2696" name="Google Shape;2696;p33"/>
            <p:cNvSpPr txBox="1"/>
            <p:nvPr/>
          </p:nvSpPr>
          <p:spPr>
            <a:xfrm>
              <a:off x="585700" y="1768525"/>
              <a:ext cx="1878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 smtClean="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PostgreSQL</a:t>
              </a:r>
              <a:endParaRPr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697" name="Google Shape;2697;p33"/>
            <p:cNvSpPr txBox="1"/>
            <p:nvPr/>
          </p:nvSpPr>
          <p:spPr>
            <a:xfrm>
              <a:off x="585700" y="1212325"/>
              <a:ext cx="1878900" cy="5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 smtClean="0">
                  <a:latin typeface="Roboto"/>
                  <a:ea typeface="Roboto"/>
                  <a:cs typeface="Roboto"/>
                  <a:sym typeface="Roboto"/>
                </a:rPr>
                <a:t>Verification of the data with SQL queries  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98" name="Google Shape;2698;p33"/>
          <p:cNvGrpSpPr/>
          <p:nvPr/>
        </p:nvGrpSpPr>
        <p:grpSpPr>
          <a:xfrm>
            <a:off x="2616934" y="1059921"/>
            <a:ext cx="1880937" cy="962104"/>
            <a:chOff x="2616933" y="1059921"/>
            <a:chExt cx="1880937" cy="962104"/>
          </a:xfrm>
        </p:grpSpPr>
        <p:sp>
          <p:nvSpPr>
            <p:cNvPr id="2699" name="Google Shape;2699;p33"/>
            <p:cNvSpPr txBox="1"/>
            <p:nvPr/>
          </p:nvSpPr>
          <p:spPr>
            <a:xfrm>
              <a:off x="2616933" y="1768525"/>
              <a:ext cx="1878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 smtClean="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Qgis-PostgreSQL</a:t>
              </a:r>
              <a:endParaRPr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700" name="Google Shape;2700;p33"/>
            <p:cNvSpPr txBox="1"/>
            <p:nvPr/>
          </p:nvSpPr>
          <p:spPr>
            <a:xfrm>
              <a:off x="2618970" y="1059921"/>
              <a:ext cx="1878900" cy="5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200" dirty="0" smtClean="0">
                  <a:latin typeface="Roboto"/>
                  <a:ea typeface="Roboto"/>
                  <a:cs typeface="Roboto"/>
                  <a:sym typeface="Roboto"/>
                </a:rPr>
                <a:t>Connection between the  GIS and the database management system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01" name="Google Shape;2701;p33"/>
          <p:cNvGrpSpPr/>
          <p:nvPr/>
        </p:nvGrpSpPr>
        <p:grpSpPr>
          <a:xfrm>
            <a:off x="4648153" y="1212325"/>
            <a:ext cx="1878916" cy="809700"/>
            <a:chOff x="4648150" y="1212325"/>
            <a:chExt cx="1878916" cy="809700"/>
          </a:xfrm>
        </p:grpSpPr>
        <p:sp>
          <p:nvSpPr>
            <p:cNvPr id="2702" name="Google Shape;2702;p33"/>
            <p:cNvSpPr txBox="1"/>
            <p:nvPr/>
          </p:nvSpPr>
          <p:spPr>
            <a:xfrm>
              <a:off x="4648166" y="1768525"/>
              <a:ext cx="1878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 smtClean="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Drop down list</a:t>
              </a:r>
              <a:endParaRPr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703" name="Google Shape;2703;p33"/>
            <p:cNvSpPr txBox="1"/>
            <p:nvPr/>
          </p:nvSpPr>
          <p:spPr>
            <a:xfrm>
              <a:off x="4648150" y="1212325"/>
              <a:ext cx="1878900" cy="5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 smtClean="0">
                  <a:latin typeface="Roboto"/>
                  <a:ea typeface="Roboto"/>
                  <a:cs typeface="Roboto"/>
                  <a:sym typeface="Roboto"/>
                </a:rPr>
                <a:t>Enhancing the SQL code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04" name="Google Shape;2704;p33"/>
          <p:cNvGrpSpPr/>
          <p:nvPr/>
        </p:nvGrpSpPr>
        <p:grpSpPr>
          <a:xfrm>
            <a:off x="6679388" y="1212325"/>
            <a:ext cx="1878911" cy="809700"/>
            <a:chOff x="6679388" y="1212325"/>
            <a:chExt cx="1878911" cy="809700"/>
          </a:xfrm>
        </p:grpSpPr>
        <p:sp>
          <p:nvSpPr>
            <p:cNvPr id="2705" name="Google Shape;2705;p33"/>
            <p:cNvSpPr txBox="1"/>
            <p:nvPr/>
          </p:nvSpPr>
          <p:spPr>
            <a:xfrm>
              <a:off x="6679398" y="1768525"/>
              <a:ext cx="1878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 smtClean="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CDM,LDM</a:t>
              </a:r>
              <a:endParaRPr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706" name="Google Shape;2706;p33"/>
            <p:cNvSpPr txBox="1"/>
            <p:nvPr/>
          </p:nvSpPr>
          <p:spPr>
            <a:xfrm>
              <a:off x="6679388" y="1212325"/>
              <a:ext cx="1878900" cy="5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 smtClean="0">
                  <a:latin typeface="Roboto"/>
                  <a:ea typeface="Roboto"/>
                  <a:cs typeface="Roboto"/>
                  <a:sym typeface="Roboto"/>
                </a:rPr>
                <a:t>Creation of the structure of the data base 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07" name="Google Shape;2707;p33"/>
          <p:cNvGrpSpPr/>
          <p:nvPr/>
        </p:nvGrpSpPr>
        <p:grpSpPr>
          <a:xfrm>
            <a:off x="1601305" y="3591250"/>
            <a:ext cx="1878925" cy="809696"/>
            <a:chOff x="1601288" y="3591250"/>
            <a:chExt cx="1878925" cy="809696"/>
          </a:xfrm>
        </p:grpSpPr>
        <p:sp>
          <p:nvSpPr>
            <p:cNvPr id="2708" name="Google Shape;2708;p33"/>
            <p:cNvSpPr txBox="1"/>
            <p:nvPr/>
          </p:nvSpPr>
          <p:spPr>
            <a:xfrm>
              <a:off x="1601288" y="3591250"/>
              <a:ext cx="1878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 smtClean="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Qgis</a:t>
              </a:r>
              <a:endParaRPr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709" name="Google Shape;2709;p33"/>
            <p:cNvSpPr txBox="1"/>
            <p:nvPr/>
          </p:nvSpPr>
          <p:spPr>
            <a:xfrm>
              <a:off x="1601313" y="3844746"/>
              <a:ext cx="1878900" cy="5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 smtClean="0">
                  <a:latin typeface="Roboto"/>
                  <a:ea typeface="Roboto"/>
                  <a:cs typeface="Roboto"/>
                  <a:sym typeface="Roboto"/>
                </a:rPr>
                <a:t>Integrating the Data and represent it on the map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10" name="Google Shape;2710;p33"/>
          <p:cNvGrpSpPr/>
          <p:nvPr/>
        </p:nvGrpSpPr>
        <p:grpSpPr>
          <a:xfrm>
            <a:off x="3632544" y="3591250"/>
            <a:ext cx="1888147" cy="915499"/>
            <a:chOff x="3632520" y="3591250"/>
            <a:chExt cx="1888147" cy="915499"/>
          </a:xfrm>
        </p:grpSpPr>
        <p:sp>
          <p:nvSpPr>
            <p:cNvPr id="2711" name="Google Shape;2711;p33"/>
            <p:cNvSpPr txBox="1"/>
            <p:nvPr/>
          </p:nvSpPr>
          <p:spPr>
            <a:xfrm>
              <a:off x="3632520" y="3591250"/>
              <a:ext cx="1878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 smtClean="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PostgreSQL</a:t>
              </a:r>
              <a:endParaRPr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712" name="Google Shape;2712;p33"/>
            <p:cNvSpPr txBox="1"/>
            <p:nvPr/>
          </p:nvSpPr>
          <p:spPr>
            <a:xfrm>
              <a:off x="3641767" y="3950549"/>
              <a:ext cx="1878900" cy="5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 smtClean="0">
                  <a:latin typeface="Roboto"/>
                  <a:ea typeface="Roboto"/>
                  <a:cs typeface="Roboto"/>
                  <a:sym typeface="Roboto"/>
                </a:rPr>
                <a:t>Creation of the database , injection of the code , alternation of the constraints 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13" name="Google Shape;2713;p33"/>
          <p:cNvGrpSpPr/>
          <p:nvPr/>
        </p:nvGrpSpPr>
        <p:grpSpPr>
          <a:xfrm>
            <a:off x="5663773" y="3591250"/>
            <a:ext cx="1878909" cy="809696"/>
            <a:chOff x="5663753" y="3591250"/>
            <a:chExt cx="1878909" cy="809696"/>
          </a:xfrm>
        </p:grpSpPr>
        <p:sp>
          <p:nvSpPr>
            <p:cNvPr id="2714" name="Google Shape;2714;p33"/>
            <p:cNvSpPr txBox="1"/>
            <p:nvPr/>
          </p:nvSpPr>
          <p:spPr>
            <a:xfrm>
              <a:off x="5663753" y="3591250"/>
              <a:ext cx="1878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 smtClean="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SQL code</a:t>
              </a:r>
              <a:endParaRPr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715" name="Google Shape;2715;p33"/>
            <p:cNvSpPr txBox="1"/>
            <p:nvPr/>
          </p:nvSpPr>
          <p:spPr>
            <a:xfrm>
              <a:off x="5663763" y="3844746"/>
              <a:ext cx="1878900" cy="5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 smtClean="0">
                  <a:latin typeface="Roboto"/>
                  <a:ea typeface="Roboto"/>
                  <a:cs typeface="Roboto"/>
                  <a:sym typeface="Roboto"/>
                </a:rPr>
                <a:t>Generation of the SQL code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7"/>
          <p:cNvSpPr/>
          <p:nvPr/>
        </p:nvSpPr>
        <p:spPr>
          <a:xfrm>
            <a:off x="2419074" y="1627851"/>
            <a:ext cx="1561250" cy="1362900"/>
          </a:xfrm>
          <a:custGeom>
            <a:avLst/>
            <a:gdLst/>
            <a:ahLst/>
            <a:cxnLst/>
            <a:rect l="l" t="t" r="r" b="b"/>
            <a:pathLst>
              <a:path w="62450" h="54516" extrusionOk="0">
                <a:moveTo>
                  <a:pt x="62450" y="54516"/>
                </a:moveTo>
                <a:lnTo>
                  <a:pt x="6906" y="16384"/>
                </a:lnTo>
                <a:lnTo>
                  <a:pt x="6906" y="0"/>
                </a:lnTo>
                <a:lnTo>
                  <a:pt x="0" y="0"/>
                </a:ln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1" name="Google Shape;271;p17"/>
          <p:cNvSpPr/>
          <p:nvPr/>
        </p:nvSpPr>
        <p:spPr>
          <a:xfrm flipH="1">
            <a:off x="5221411" y="1627851"/>
            <a:ext cx="1561250" cy="1362900"/>
          </a:xfrm>
          <a:custGeom>
            <a:avLst/>
            <a:gdLst/>
            <a:ahLst/>
            <a:cxnLst/>
            <a:rect l="l" t="t" r="r" b="b"/>
            <a:pathLst>
              <a:path w="62450" h="54516" extrusionOk="0">
                <a:moveTo>
                  <a:pt x="62450" y="54516"/>
                </a:moveTo>
                <a:lnTo>
                  <a:pt x="6906" y="16384"/>
                </a:lnTo>
                <a:lnTo>
                  <a:pt x="6906" y="0"/>
                </a:lnTo>
                <a:lnTo>
                  <a:pt x="0" y="0"/>
                </a:ln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2" name="Google Shape;272;p17"/>
          <p:cNvSpPr/>
          <p:nvPr/>
        </p:nvSpPr>
        <p:spPr>
          <a:xfrm>
            <a:off x="2418775" y="3231450"/>
            <a:ext cx="1631125" cy="839600"/>
          </a:xfrm>
          <a:custGeom>
            <a:avLst/>
            <a:gdLst/>
            <a:ahLst/>
            <a:cxnLst/>
            <a:rect l="l" t="t" r="r" b="b"/>
            <a:pathLst>
              <a:path w="65245" h="33584" extrusionOk="0">
                <a:moveTo>
                  <a:pt x="65245" y="13264"/>
                </a:moveTo>
                <a:lnTo>
                  <a:pt x="33918" y="33584"/>
                </a:lnTo>
                <a:lnTo>
                  <a:pt x="6260" y="33584"/>
                </a:lnTo>
                <a:lnTo>
                  <a:pt x="5978" y="0"/>
                </a:lnTo>
                <a:lnTo>
                  <a:pt x="0" y="51"/>
                </a:ln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3" name="Google Shape;273;p17"/>
          <p:cNvSpPr/>
          <p:nvPr/>
        </p:nvSpPr>
        <p:spPr>
          <a:xfrm>
            <a:off x="5150525" y="3231450"/>
            <a:ext cx="1619900" cy="839600"/>
          </a:xfrm>
          <a:custGeom>
            <a:avLst/>
            <a:gdLst/>
            <a:ahLst/>
            <a:cxnLst/>
            <a:rect l="l" t="t" r="r" b="b"/>
            <a:pathLst>
              <a:path w="64796" h="33584" extrusionOk="0">
                <a:moveTo>
                  <a:pt x="0" y="13635"/>
                </a:moveTo>
                <a:lnTo>
                  <a:pt x="30878" y="33584"/>
                </a:lnTo>
                <a:lnTo>
                  <a:pt x="58536" y="33584"/>
                </a:lnTo>
                <a:lnTo>
                  <a:pt x="58818" y="0"/>
                </a:lnTo>
                <a:lnTo>
                  <a:pt x="64796" y="51"/>
                </a:ln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275" name="Google Shape;275;p17"/>
          <p:cNvCxnSpPr/>
          <p:nvPr/>
        </p:nvCxnSpPr>
        <p:spPr>
          <a:xfrm flipV="1">
            <a:off x="4631261" y="3260936"/>
            <a:ext cx="1074595" cy="64660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6" name="Google Shape;276;p17"/>
          <p:cNvCxnSpPr/>
          <p:nvPr/>
        </p:nvCxnSpPr>
        <p:spPr>
          <a:xfrm>
            <a:off x="3547872" y="3252914"/>
            <a:ext cx="1103913" cy="654622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7" name="Google Shape;277;p17"/>
          <p:cNvCxnSpPr/>
          <p:nvPr/>
        </p:nvCxnSpPr>
        <p:spPr>
          <a:xfrm>
            <a:off x="4404698" y="2547140"/>
            <a:ext cx="1270678" cy="74814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8" name="Google Shape;278;p17"/>
          <p:cNvCxnSpPr/>
          <p:nvPr/>
        </p:nvCxnSpPr>
        <p:spPr>
          <a:xfrm flipV="1">
            <a:off x="3576255" y="2439797"/>
            <a:ext cx="1343638" cy="835399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9" name="Google Shape;279;p17"/>
          <p:cNvCxnSpPr/>
          <p:nvPr/>
        </p:nvCxnSpPr>
        <p:spPr>
          <a:xfrm>
            <a:off x="3547872" y="3241590"/>
            <a:ext cx="1103913" cy="65985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" name="Google Shape;280;p17"/>
          <p:cNvCxnSpPr/>
          <p:nvPr/>
        </p:nvCxnSpPr>
        <p:spPr>
          <a:xfrm>
            <a:off x="4406850" y="2547140"/>
            <a:ext cx="1311198" cy="74814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17"/>
          <p:cNvCxnSpPr/>
          <p:nvPr/>
        </p:nvCxnSpPr>
        <p:spPr>
          <a:xfrm flipV="1">
            <a:off x="3593587" y="2439066"/>
            <a:ext cx="1326306" cy="802524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2" name="Google Shape;282;p17"/>
          <p:cNvCxnSpPr/>
          <p:nvPr/>
        </p:nvCxnSpPr>
        <p:spPr>
          <a:xfrm flipV="1">
            <a:off x="4631261" y="3287072"/>
            <a:ext cx="1038019" cy="620464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17"/>
          <p:cNvSpPr/>
          <p:nvPr/>
        </p:nvSpPr>
        <p:spPr>
          <a:xfrm>
            <a:off x="2419074" y="1627851"/>
            <a:ext cx="1561250" cy="1362900"/>
          </a:xfrm>
          <a:custGeom>
            <a:avLst/>
            <a:gdLst/>
            <a:ahLst/>
            <a:cxnLst/>
            <a:rect l="l" t="t" r="r" b="b"/>
            <a:pathLst>
              <a:path w="62450" h="54516" extrusionOk="0">
                <a:moveTo>
                  <a:pt x="62450" y="54516"/>
                </a:moveTo>
                <a:lnTo>
                  <a:pt x="6906" y="16384"/>
                </a:lnTo>
                <a:lnTo>
                  <a:pt x="6906" y="0"/>
                </a:ln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85" name="Google Shape;285;p17"/>
          <p:cNvGrpSpPr/>
          <p:nvPr/>
        </p:nvGrpSpPr>
        <p:grpSpPr>
          <a:xfrm>
            <a:off x="480188" y="1462650"/>
            <a:ext cx="1872412" cy="941187"/>
            <a:chOff x="480188" y="1462650"/>
            <a:chExt cx="1872412" cy="941187"/>
          </a:xfrm>
        </p:grpSpPr>
        <p:sp>
          <p:nvSpPr>
            <p:cNvPr id="286" name="Google Shape;286;p17"/>
            <p:cNvSpPr txBox="1"/>
            <p:nvPr/>
          </p:nvSpPr>
          <p:spPr>
            <a:xfrm>
              <a:off x="480300" y="1794237"/>
              <a:ext cx="18723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 smtClean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Has a collect of data in old fashion methods (paper, excel files ,…)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7" name="Google Shape;287;p17"/>
            <p:cNvSpPr txBox="1"/>
            <p:nvPr/>
          </p:nvSpPr>
          <p:spPr>
            <a:xfrm>
              <a:off x="480188" y="1462650"/>
              <a:ext cx="18723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 smtClean="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STEG</a:t>
              </a:r>
              <a:endParaRPr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288" name="Google Shape;288;p17"/>
          <p:cNvSpPr/>
          <p:nvPr/>
        </p:nvSpPr>
        <p:spPr>
          <a:xfrm flipH="1">
            <a:off x="5221411" y="1627851"/>
            <a:ext cx="1561250" cy="1362900"/>
          </a:xfrm>
          <a:custGeom>
            <a:avLst/>
            <a:gdLst/>
            <a:ahLst/>
            <a:cxnLst/>
            <a:rect l="l" t="t" r="r" b="b"/>
            <a:pathLst>
              <a:path w="62450" h="54516" extrusionOk="0">
                <a:moveTo>
                  <a:pt x="62450" y="54516"/>
                </a:moveTo>
                <a:lnTo>
                  <a:pt x="6906" y="16384"/>
                </a:lnTo>
                <a:lnTo>
                  <a:pt x="6906" y="0"/>
                </a:ln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89" name="Google Shape;289;p17"/>
          <p:cNvGrpSpPr/>
          <p:nvPr/>
        </p:nvGrpSpPr>
        <p:grpSpPr>
          <a:xfrm>
            <a:off x="6791300" y="1460875"/>
            <a:ext cx="1872411" cy="941000"/>
            <a:chOff x="6791300" y="1460875"/>
            <a:chExt cx="1872411" cy="941000"/>
          </a:xfrm>
        </p:grpSpPr>
        <p:sp>
          <p:nvSpPr>
            <p:cNvPr id="290" name="Google Shape;290;p17"/>
            <p:cNvSpPr txBox="1"/>
            <p:nvPr/>
          </p:nvSpPr>
          <p:spPr>
            <a:xfrm flipH="1">
              <a:off x="6791300" y="1792275"/>
              <a:ext cx="18723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 smtClean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GIS Software able to interact with relational data bases.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1" name="Google Shape;291;p17"/>
            <p:cNvSpPr txBox="1"/>
            <p:nvPr/>
          </p:nvSpPr>
          <p:spPr>
            <a:xfrm flipH="1">
              <a:off x="6791411" y="1460875"/>
              <a:ext cx="18723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 smtClean="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Qgis</a:t>
              </a:r>
              <a:endParaRPr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292" name="Google Shape;292;p17"/>
          <p:cNvGrpSpPr/>
          <p:nvPr/>
        </p:nvGrpSpPr>
        <p:grpSpPr>
          <a:xfrm>
            <a:off x="4027181" y="2048319"/>
            <a:ext cx="1165988" cy="1568666"/>
            <a:chOff x="3478424" y="1308364"/>
            <a:chExt cx="2187185" cy="2942536"/>
          </a:xfrm>
        </p:grpSpPr>
        <p:sp>
          <p:nvSpPr>
            <p:cNvPr id="293" name="Google Shape;293;p17"/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7"/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7"/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7"/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7"/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7"/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7"/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7"/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7"/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7"/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7"/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7"/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7"/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7"/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7"/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7"/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7"/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7"/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7"/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7"/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7"/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7"/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7"/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7"/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7"/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7"/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7"/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7"/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7"/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7"/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7"/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7"/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7"/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6" name="Google Shape;336;p17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337" name="Google Shape;337;p17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7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0" name="Google Shape;480;p17"/>
          <p:cNvGrpSpPr/>
          <p:nvPr/>
        </p:nvGrpSpPr>
        <p:grpSpPr>
          <a:xfrm>
            <a:off x="480188" y="3069100"/>
            <a:ext cx="1902011" cy="1306750"/>
            <a:chOff x="480188" y="3069100"/>
            <a:chExt cx="1902011" cy="1306750"/>
          </a:xfrm>
        </p:grpSpPr>
        <p:sp>
          <p:nvSpPr>
            <p:cNvPr id="481" name="Google Shape;481;p17"/>
            <p:cNvSpPr txBox="1"/>
            <p:nvPr/>
          </p:nvSpPr>
          <p:spPr>
            <a:xfrm>
              <a:off x="509899" y="3766250"/>
              <a:ext cx="18723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GB" sz="1200" dirty="0"/>
                <a:t>a spatial database extender for PostgreSQL object-relational database. </a:t>
              </a:r>
              <a:r>
                <a:rPr lang="en-GB" sz="1200" dirty="0" smtClean="0"/>
                <a:t> </a:t>
              </a:r>
              <a:r>
                <a:rPr lang="en-GB" sz="1200" dirty="0"/>
                <a:t>support </a:t>
              </a:r>
              <a:r>
                <a:rPr lang="en-GB" sz="1200" dirty="0" smtClean="0"/>
                <a:t>geographic </a:t>
              </a:r>
              <a:r>
                <a:rPr lang="en-GB" sz="1200" dirty="0"/>
                <a:t>objects allowing location queries to be run in SQL.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2" name="Google Shape;482;p17"/>
            <p:cNvSpPr txBox="1"/>
            <p:nvPr/>
          </p:nvSpPr>
          <p:spPr>
            <a:xfrm>
              <a:off x="480188" y="3069100"/>
              <a:ext cx="18726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 smtClean="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Post-GIS</a:t>
              </a:r>
              <a:endParaRPr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483" name="Google Shape;483;p17"/>
          <p:cNvSpPr/>
          <p:nvPr/>
        </p:nvSpPr>
        <p:spPr>
          <a:xfrm>
            <a:off x="2418775" y="3231450"/>
            <a:ext cx="1631125" cy="839600"/>
          </a:xfrm>
          <a:custGeom>
            <a:avLst/>
            <a:gdLst/>
            <a:ahLst/>
            <a:cxnLst/>
            <a:rect l="l" t="t" r="r" b="b"/>
            <a:pathLst>
              <a:path w="65245" h="33584" extrusionOk="0">
                <a:moveTo>
                  <a:pt x="65245" y="13264"/>
                </a:moveTo>
                <a:lnTo>
                  <a:pt x="33918" y="33584"/>
                </a:lnTo>
                <a:lnTo>
                  <a:pt x="6260" y="33584"/>
                </a:lnTo>
                <a:lnTo>
                  <a:pt x="5978" y="0"/>
                </a:lnTo>
                <a:lnTo>
                  <a:pt x="0" y="51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484" name="Google Shape;484;p17"/>
          <p:cNvGrpSpPr/>
          <p:nvPr/>
        </p:nvGrpSpPr>
        <p:grpSpPr>
          <a:xfrm>
            <a:off x="6791400" y="3069100"/>
            <a:ext cx="1872411" cy="941008"/>
            <a:chOff x="6791400" y="3069100"/>
            <a:chExt cx="1872411" cy="941008"/>
          </a:xfrm>
        </p:grpSpPr>
        <p:sp>
          <p:nvSpPr>
            <p:cNvPr id="485" name="Google Shape;485;p17"/>
            <p:cNvSpPr txBox="1"/>
            <p:nvPr/>
          </p:nvSpPr>
          <p:spPr>
            <a:xfrm flipH="1">
              <a:off x="6791400" y="3400508"/>
              <a:ext cx="18723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 smtClean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An object-relational database system able to handle a loads of data .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6" name="Google Shape;486;p17"/>
            <p:cNvSpPr txBox="1"/>
            <p:nvPr/>
          </p:nvSpPr>
          <p:spPr>
            <a:xfrm flipH="1">
              <a:off x="6791511" y="3069100"/>
              <a:ext cx="18723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 smtClean="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Postgres</a:t>
              </a:r>
              <a:endParaRPr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487" name="Google Shape;487;p17"/>
          <p:cNvSpPr/>
          <p:nvPr/>
        </p:nvSpPr>
        <p:spPr>
          <a:xfrm>
            <a:off x="5160025" y="3231450"/>
            <a:ext cx="1610400" cy="839600"/>
          </a:xfrm>
          <a:custGeom>
            <a:avLst/>
            <a:gdLst/>
            <a:ahLst/>
            <a:cxnLst/>
            <a:rect l="l" t="t" r="r" b="b"/>
            <a:pathLst>
              <a:path w="64416" h="33584" extrusionOk="0">
                <a:moveTo>
                  <a:pt x="0" y="13825"/>
                </a:moveTo>
                <a:lnTo>
                  <a:pt x="30498" y="33584"/>
                </a:lnTo>
                <a:lnTo>
                  <a:pt x="58156" y="33584"/>
                </a:lnTo>
                <a:lnTo>
                  <a:pt x="58438" y="0"/>
                </a:lnTo>
                <a:lnTo>
                  <a:pt x="64416" y="51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3" name="TextBox 542"/>
          <p:cNvSpPr txBox="1"/>
          <p:nvPr/>
        </p:nvSpPr>
        <p:spPr>
          <a:xfrm>
            <a:off x="3813375" y="4010108"/>
            <a:ext cx="1548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A functionable Geo-Database</a:t>
            </a:r>
            <a:endParaRPr lang="en-GB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26717" y="1164921"/>
            <a:ext cx="72901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Rounded MT Bold" panose="020F0704030504030204" pitchFamily="34" charset="0"/>
              </a:rPr>
              <a:t>Thanks for your attention </a:t>
            </a:r>
            <a:endParaRPr lang="en-GB" sz="6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365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/>
          <p:cNvGrpSpPr/>
          <p:nvPr/>
        </p:nvGrpSpPr>
        <p:grpSpPr>
          <a:xfrm>
            <a:off x="1755648" y="774192"/>
            <a:ext cx="5468112" cy="3633216"/>
            <a:chOff x="1376688" y="995974"/>
            <a:chExt cx="1069398" cy="1443790"/>
          </a:xfrm>
        </p:grpSpPr>
        <p:sp>
          <p:nvSpPr>
            <p:cNvPr id="8" name="Google Shape;2602;p32"/>
            <p:cNvSpPr/>
            <p:nvPr/>
          </p:nvSpPr>
          <p:spPr>
            <a:xfrm>
              <a:off x="1604503" y="2081908"/>
              <a:ext cx="613549" cy="35785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03;p32"/>
            <p:cNvSpPr/>
            <p:nvPr/>
          </p:nvSpPr>
          <p:spPr>
            <a:xfrm>
              <a:off x="1604503" y="2067055"/>
              <a:ext cx="613549" cy="35419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04;p32"/>
            <p:cNvSpPr/>
            <p:nvPr/>
          </p:nvSpPr>
          <p:spPr>
            <a:xfrm>
              <a:off x="1759806" y="2006982"/>
              <a:ext cx="303180" cy="32518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05;p32"/>
            <p:cNvSpPr/>
            <p:nvPr/>
          </p:nvSpPr>
          <p:spPr>
            <a:xfrm>
              <a:off x="1758928" y="1997836"/>
              <a:ext cx="304058" cy="175132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06;p32"/>
            <p:cNvSpPr/>
            <p:nvPr/>
          </p:nvSpPr>
          <p:spPr>
            <a:xfrm>
              <a:off x="1384975" y="995974"/>
              <a:ext cx="1061111" cy="1384541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07;p32"/>
            <p:cNvSpPr/>
            <p:nvPr/>
          </p:nvSpPr>
          <p:spPr>
            <a:xfrm>
              <a:off x="1376688" y="1018638"/>
              <a:ext cx="1030416" cy="136405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08;p32"/>
            <p:cNvSpPr/>
            <p:nvPr/>
          </p:nvSpPr>
          <p:spPr>
            <a:xfrm>
              <a:off x="1398255" y="1046736"/>
              <a:ext cx="987063" cy="1307657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2240642" y="867486"/>
            <a:ext cx="42976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02</a:t>
            </a:r>
            <a:r>
              <a:rPr lang="en-GB" sz="4800" dirty="0" smtClean="0">
                <a:latin typeface="Arial Rounded MT Bold" panose="020F0704030504030204" pitchFamily="34" charset="0"/>
              </a:rPr>
              <a:t> </a:t>
            </a:r>
            <a:r>
              <a:rPr lang="en-GB" sz="4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Problematic</a:t>
            </a:r>
            <a:r>
              <a:rPr lang="en-GB" sz="4800" dirty="0" smtClean="0">
                <a:latin typeface="Arial Rounded MT Bold" panose="020F0704030504030204" pitchFamily="34" charset="0"/>
              </a:rPr>
              <a:t> </a:t>
            </a:r>
            <a:r>
              <a:rPr lang="en-GB" sz="4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and</a:t>
            </a:r>
            <a:r>
              <a:rPr lang="en-GB" sz="4800" dirty="0" smtClean="0">
                <a:latin typeface="Arial Rounded MT Bold" panose="020F0704030504030204" pitchFamily="34" charset="0"/>
              </a:rPr>
              <a:t>  </a:t>
            </a:r>
            <a:r>
              <a:rPr lang="en-GB" sz="4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objectives</a:t>
            </a:r>
            <a:r>
              <a:rPr lang="en-GB" sz="4800" dirty="0" smtClean="0">
                <a:latin typeface="Arial Rounded MT Bold" panose="020F0704030504030204" pitchFamily="34" charset="0"/>
              </a:rPr>
              <a:t>  </a:t>
            </a:r>
            <a:endParaRPr lang="en-GB" sz="48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91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11712" y="1481172"/>
            <a:ext cx="4127683" cy="3291536"/>
            <a:chOff x="350890" y="2097024"/>
            <a:chExt cx="8278284" cy="2133600"/>
          </a:xfrm>
        </p:grpSpPr>
        <p:sp>
          <p:nvSpPr>
            <p:cNvPr id="7" name="Google Shape;588;p18"/>
            <p:cNvSpPr/>
            <p:nvPr/>
          </p:nvSpPr>
          <p:spPr>
            <a:xfrm>
              <a:off x="350890" y="2268512"/>
              <a:ext cx="8037205" cy="188895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90;p18"/>
            <p:cNvSpPr txBox="1"/>
            <p:nvPr/>
          </p:nvSpPr>
          <p:spPr>
            <a:xfrm flipH="1">
              <a:off x="514775" y="2097024"/>
              <a:ext cx="8114399" cy="213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GB" sz="1800" b="1" dirty="0" smtClean="0">
                  <a:solidFill>
                    <a:schemeClr val="bg1">
                      <a:lumMod val="95000"/>
                    </a:schemeClr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/>
              </a:r>
              <a:br>
                <a:rPr lang="en-GB" sz="1800" b="1" dirty="0" smtClean="0">
                  <a:solidFill>
                    <a:schemeClr val="bg1">
                      <a:lumMod val="95000"/>
                    </a:schemeClr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</a:br>
              <a:r>
                <a:rPr lang="en-GB" sz="1800" b="1" dirty="0" smtClean="0">
                  <a:solidFill>
                    <a:schemeClr val="bg1">
                      <a:lumMod val="95000"/>
                    </a:schemeClr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/>
              </a:r>
              <a:br>
                <a:rPr lang="en-GB" sz="1800" b="1" dirty="0" smtClean="0">
                  <a:solidFill>
                    <a:schemeClr val="bg1">
                      <a:lumMod val="95000"/>
                    </a:schemeClr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</a:br>
              <a:r>
                <a:rPr lang="en-GB" sz="1800" b="1" dirty="0" smtClean="0">
                  <a:solidFill>
                    <a:schemeClr val="bg1">
                      <a:lumMod val="95000"/>
                    </a:schemeClr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STEG </a:t>
              </a:r>
              <a:r>
                <a:rPr lang="en-GB" sz="1800" b="1" dirty="0" smtClean="0">
                  <a:solidFill>
                    <a:schemeClr val="tx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Digital mapping is limited and not proficient .</a:t>
              </a:r>
            </a:p>
            <a:p>
              <a:pPr lvl="0"/>
              <a:r>
                <a:rPr lang="en-GB" sz="1800" b="1" dirty="0" smtClean="0">
                  <a:solidFill>
                    <a:schemeClr val="tx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/>
              </a:r>
              <a:br>
                <a:rPr lang="en-GB" sz="1800" b="1" dirty="0" smtClean="0">
                  <a:solidFill>
                    <a:schemeClr val="tx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</a:br>
              <a:r>
                <a:rPr lang="en-GB" sz="1800" b="1" dirty="0" smtClean="0">
                  <a:solidFill>
                    <a:schemeClr val="tx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the </a:t>
              </a:r>
              <a:r>
                <a:rPr lang="en-GB" sz="1800" b="1" dirty="0" smtClean="0">
                  <a:solidFill>
                    <a:schemeClr val="bg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Data</a:t>
              </a:r>
              <a:r>
                <a:rPr lang="en-GB" sz="1800" b="1" dirty="0" smtClean="0">
                  <a:solidFill>
                    <a:schemeClr val="tx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 is from various sources and in need for management .</a:t>
              </a:r>
              <a:br>
                <a:rPr lang="en-GB" sz="1800" b="1" dirty="0" smtClean="0">
                  <a:solidFill>
                    <a:schemeClr val="tx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</a:br>
              <a:r>
                <a:rPr lang="en-GB" sz="1800" b="1" dirty="0" smtClean="0">
                  <a:solidFill>
                    <a:schemeClr val="tx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/>
              </a:r>
              <a:br>
                <a:rPr lang="en-GB" sz="1800" b="1" dirty="0" smtClean="0">
                  <a:solidFill>
                    <a:schemeClr val="tx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</a:br>
              <a:endParaRPr lang="en-GB" sz="1800" b="1" dirty="0" smtClean="0">
                <a:solidFill>
                  <a:schemeClr val="tx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893174" y="-51742"/>
            <a:ext cx="4127683" cy="3291536"/>
            <a:chOff x="350890" y="2097024"/>
            <a:chExt cx="8278285" cy="2133600"/>
          </a:xfrm>
        </p:grpSpPr>
        <p:sp>
          <p:nvSpPr>
            <p:cNvPr id="12" name="Google Shape;588;p18"/>
            <p:cNvSpPr/>
            <p:nvPr/>
          </p:nvSpPr>
          <p:spPr>
            <a:xfrm>
              <a:off x="350890" y="2268512"/>
              <a:ext cx="8037205" cy="188895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90;p18"/>
            <p:cNvSpPr txBox="1"/>
            <p:nvPr/>
          </p:nvSpPr>
          <p:spPr>
            <a:xfrm flipH="1">
              <a:off x="514776" y="2097024"/>
              <a:ext cx="8114399" cy="213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endParaRPr sz="1800" dirty="0">
                <a:solidFill>
                  <a:schemeClr val="tx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88848" y="298704"/>
            <a:ext cx="3096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latin typeface="Arial Rounded MT Bold" panose="020F0704030504030204" pitchFamily="34" charset="0"/>
              </a:rPr>
              <a:t>Problematic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5779499" y="3644981"/>
            <a:ext cx="3121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latin typeface="Arial Rounded MT Bold" panose="020F0704030504030204" pitchFamily="34" charset="0"/>
              </a:rPr>
              <a:t>Objectives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5090160" y="384048"/>
            <a:ext cx="3621024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>
                <a:latin typeface="Fira Sans Extra Condensed SemiBold" panose="020B0604020202020204" charset="0"/>
              </a:rPr>
              <a:t/>
            </a:r>
            <a:br>
              <a:rPr lang="en-GB" sz="1800" dirty="0" smtClean="0">
                <a:latin typeface="Fira Sans Extra Condensed SemiBold" panose="020B0604020202020204" charset="0"/>
              </a:rPr>
            </a:br>
            <a:r>
              <a:rPr lang="en-GB" sz="1800" dirty="0" smtClean="0">
                <a:latin typeface="Fira Sans Extra Condensed SemiBold" panose="020B0604020202020204" charset="0"/>
              </a:rPr>
              <a:t>Create a </a:t>
            </a:r>
            <a:r>
              <a:rPr lang="en-GB" sz="1800" dirty="0" smtClean="0">
                <a:solidFill>
                  <a:schemeClr val="bg1"/>
                </a:solidFill>
                <a:latin typeface="Fira Sans Extra Condensed SemiBold" panose="020B0604020202020204" charset="0"/>
              </a:rPr>
              <a:t>relational geo-database .</a:t>
            </a:r>
            <a:r>
              <a:rPr lang="en-GB" sz="1800" dirty="0" smtClean="0">
                <a:latin typeface="Fira Sans Extra Condensed SemiBold" panose="020B0604020202020204" charset="0"/>
              </a:rPr>
              <a:t/>
            </a:r>
            <a:br>
              <a:rPr lang="en-GB" sz="1800" dirty="0" smtClean="0">
                <a:latin typeface="Fira Sans Extra Condensed SemiBold" panose="020B0604020202020204" charset="0"/>
              </a:rPr>
            </a:br>
            <a:r>
              <a:rPr lang="en-GB" sz="1800" dirty="0" smtClean="0">
                <a:latin typeface="Fira Sans Extra Condensed SemiBold" panose="020B0604020202020204" charset="0"/>
              </a:rPr>
              <a:t/>
            </a:r>
            <a:br>
              <a:rPr lang="en-GB" sz="1800" dirty="0" smtClean="0">
                <a:latin typeface="Fira Sans Extra Condensed SemiBold" panose="020B0604020202020204" charset="0"/>
              </a:rPr>
            </a:br>
            <a:r>
              <a:rPr lang="en-GB" sz="1800" dirty="0" smtClean="0">
                <a:latin typeface="Fira Sans Extra Condensed SemiBold" panose="020B0604020202020204" charset="0"/>
              </a:rPr>
              <a:t>Integrate the </a:t>
            </a:r>
            <a:r>
              <a:rPr lang="en-GB" sz="1800" dirty="0" smtClean="0">
                <a:solidFill>
                  <a:schemeClr val="bg1"/>
                </a:solidFill>
                <a:latin typeface="Fira Sans Extra Condensed SemiBold" panose="020B0604020202020204" charset="0"/>
              </a:rPr>
              <a:t>data</a:t>
            </a:r>
            <a:r>
              <a:rPr lang="en-GB" sz="1800" dirty="0" smtClean="0">
                <a:latin typeface="Fira Sans Extra Condensed SemiBold" panose="020B0604020202020204" charset="0"/>
              </a:rPr>
              <a:t> into the created </a:t>
            </a:r>
            <a:r>
              <a:rPr lang="en-GB" sz="1800" dirty="0" smtClean="0">
                <a:solidFill>
                  <a:schemeClr val="bg1"/>
                </a:solidFill>
                <a:latin typeface="Fira Sans Extra Condensed SemiBold" panose="020B0604020202020204" charset="0"/>
              </a:rPr>
              <a:t>data base .</a:t>
            </a:r>
          </a:p>
          <a:p>
            <a:endParaRPr lang="en-GB" sz="1800" dirty="0" smtClean="0">
              <a:solidFill>
                <a:schemeClr val="bg1"/>
              </a:solidFill>
              <a:latin typeface="Fira Sans Extra Condensed SemiBold" panose="020B0604020202020204" charset="0"/>
            </a:endParaRPr>
          </a:p>
          <a:p>
            <a:r>
              <a:rPr lang="en-GB" sz="1800" dirty="0" smtClean="0">
                <a:solidFill>
                  <a:schemeClr val="bg1"/>
                </a:solidFill>
                <a:latin typeface="Fira Sans Extra Condensed SemiBold" panose="020B0604020202020204" charset="0"/>
              </a:rPr>
              <a:t>Digitize </a:t>
            </a:r>
            <a:r>
              <a:rPr lang="en-GB" sz="1800" dirty="0" smtClean="0">
                <a:solidFill>
                  <a:schemeClr val="tx1"/>
                </a:solidFill>
                <a:latin typeface="Fira Sans Extra Condensed SemiBold" panose="020B0604020202020204" charset="0"/>
              </a:rPr>
              <a:t>the data in </a:t>
            </a:r>
            <a:r>
              <a:rPr lang="en-GB" sz="1800" dirty="0" smtClean="0">
                <a:solidFill>
                  <a:schemeClr val="bg1"/>
                </a:solidFill>
                <a:latin typeface="Fira Sans Extra Condensed SemiBold" panose="020B0604020202020204" charset="0"/>
              </a:rPr>
              <a:t>QGIS.</a:t>
            </a:r>
            <a:r>
              <a:rPr lang="en-GB" sz="1800" dirty="0" smtClean="0"/>
              <a:t/>
            </a:r>
            <a:br>
              <a:rPr lang="en-GB" sz="1800" dirty="0" smtClean="0"/>
            </a:br>
            <a:endParaRPr lang="en-GB" sz="1800" dirty="0" smtClean="0"/>
          </a:p>
          <a:p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18" name="Google Shape;1133;p20"/>
          <p:cNvSpPr/>
          <p:nvPr/>
        </p:nvSpPr>
        <p:spPr>
          <a:xfrm>
            <a:off x="3328363" y="1462953"/>
            <a:ext cx="581400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1134;p20"/>
          <p:cNvGrpSpPr/>
          <p:nvPr/>
        </p:nvGrpSpPr>
        <p:grpSpPr>
          <a:xfrm>
            <a:off x="3441674" y="1584018"/>
            <a:ext cx="354778" cy="339271"/>
            <a:chOff x="5045500" y="842250"/>
            <a:chExt cx="503875" cy="481850"/>
          </a:xfrm>
        </p:grpSpPr>
        <p:sp>
          <p:nvSpPr>
            <p:cNvPr id="20" name="Google Shape;1135;p20"/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chemeClr val="lt1"/>
            </a:solidFill>
            <a:ln w="31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" name="Google Shape;1136;p20"/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chemeClr val="lt1"/>
            </a:solidFill>
            <a:ln w="31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3" name="Google Shape;1132;p20"/>
          <p:cNvSpPr/>
          <p:nvPr/>
        </p:nvSpPr>
        <p:spPr>
          <a:xfrm>
            <a:off x="8123285" y="2714821"/>
            <a:ext cx="581400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1137;p20"/>
          <p:cNvGrpSpPr/>
          <p:nvPr/>
        </p:nvGrpSpPr>
        <p:grpSpPr>
          <a:xfrm>
            <a:off x="8243883" y="2856463"/>
            <a:ext cx="340204" cy="298116"/>
            <a:chOff x="899850" y="871450"/>
            <a:chExt cx="483175" cy="423400"/>
          </a:xfrm>
        </p:grpSpPr>
        <p:sp>
          <p:nvSpPr>
            <p:cNvPr id="25" name="Google Shape;1138;p20"/>
            <p:cNvSpPr/>
            <p:nvPr/>
          </p:nvSpPr>
          <p:spPr>
            <a:xfrm>
              <a:off x="1325175" y="1040825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" name="Google Shape;1139;p20"/>
            <p:cNvSpPr/>
            <p:nvPr/>
          </p:nvSpPr>
          <p:spPr>
            <a:xfrm>
              <a:off x="1323750" y="95610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" name="Google Shape;1140;p20"/>
            <p:cNvSpPr/>
            <p:nvPr/>
          </p:nvSpPr>
          <p:spPr>
            <a:xfrm>
              <a:off x="1323750" y="109725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" name="Google Shape;1141;p20"/>
            <p:cNvSpPr/>
            <p:nvPr/>
          </p:nvSpPr>
          <p:spPr>
            <a:xfrm>
              <a:off x="899850" y="871450"/>
              <a:ext cx="396150" cy="423400"/>
            </a:xfrm>
            <a:custGeom>
              <a:avLst/>
              <a:gdLst/>
              <a:ahLst/>
              <a:cxnLst/>
              <a:rect l="l" t="t" r="r" b="b"/>
              <a:pathLst>
                <a:path w="15846" h="16936" extrusionOk="0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420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755648" y="774192"/>
            <a:ext cx="5468112" cy="3633216"/>
            <a:chOff x="1376688" y="995974"/>
            <a:chExt cx="1069398" cy="1443790"/>
          </a:xfrm>
        </p:grpSpPr>
        <p:sp>
          <p:nvSpPr>
            <p:cNvPr id="4" name="Google Shape;2602;p32"/>
            <p:cNvSpPr/>
            <p:nvPr/>
          </p:nvSpPr>
          <p:spPr>
            <a:xfrm>
              <a:off x="1604503" y="2081908"/>
              <a:ext cx="613549" cy="35785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603;p32"/>
            <p:cNvSpPr/>
            <p:nvPr/>
          </p:nvSpPr>
          <p:spPr>
            <a:xfrm>
              <a:off x="1604503" y="2067055"/>
              <a:ext cx="613549" cy="35419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604;p32"/>
            <p:cNvSpPr/>
            <p:nvPr/>
          </p:nvSpPr>
          <p:spPr>
            <a:xfrm>
              <a:off x="1759806" y="2006982"/>
              <a:ext cx="303180" cy="32518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05;p32"/>
            <p:cNvSpPr/>
            <p:nvPr/>
          </p:nvSpPr>
          <p:spPr>
            <a:xfrm>
              <a:off x="1758928" y="1997836"/>
              <a:ext cx="304058" cy="175132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06;p32"/>
            <p:cNvSpPr/>
            <p:nvPr/>
          </p:nvSpPr>
          <p:spPr>
            <a:xfrm>
              <a:off x="1384975" y="995974"/>
              <a:ext cx="1061111" cy="1384541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07;p32"/>
            <p:cNvSpPr/>
            <p:nvPr/>
          </p:nvSpPr>
          <p:spPr>
            <a:xfrm>
              <a:off x="1376688" y="1018638"/>
              <a:ext cx="1030416" cy="136405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08;p32"/>
            <p:cNvSpPr/>
            <p:nvPr/>
          </p:nvSpPr>
          <p:spPr>
            <a:xfrm>
              <a:off x="1398255" y="1046736"/>
              <a:ext cx="987063" cy="1307657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909419" y="1023760"/>
            <a:ext cx="51829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03</a:t>
            </a:r>
            <a:r>
              <a:rPr lang="en-GB" sz="4800" dirty="0" smtClean="0">
                <a:latin typeface="Arial Rounded MT Bold" panose="020F0704030504030204" pitchFamily="34" charset="0"/>
              </a:rPr>
              <a:t> </a:t>
            </a:r>
            <a:br>
              <a:rPr lang="en-GB" sz="4800" dirty="0" smtClean="0">
                <a:latin typeface="Arial Rounded MT Bold" panose="020F0704030504030204" pitchFamily="34" charset="0"/>
              </a:rPr>
            </a:br>
            <a:r>
              <a:rPr lang="en-GB" sz="4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Data Dictionary, </a:t>
            </a:r>
            <a:r>
              <a:rPr lang="en-GB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C</a:t>
            </a:r>
            <a:r>
              <a:rPr lang="en-GB" sz="4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DM </a:t>
            </a:r>
            <a:r>
              <a:rPr lang="en-GB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and </a:t>
            </a:r>
            <a:r>
              <a:rPr lang="en-GB" sz="4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LDM</a:t>
            </a:r>
            <a:endParaRPr lang="en-GB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en-GB" sz="4800" dirty="0" smtClean="0">
                <a:latin typeface="Arial Rounded MT Bold" panose="020F0704030504030204" pitchFamily="34" charset="0"/>
              </a:rPr>
              <a:t>  </a:t>
            </a:r>
            <a:endParaRPr lang="en-GB" sz="48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13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98451" y="475488"/>
            <a:ext cx="8677274" cy="3899333"/>
            <a:chOff x="949600" y="1284639"/>
            <a:chExt cx="6876650" cy="3090181"/>
          </a:xfrm>
        </p:grpSpPr>
        <p:cxnSp>
          <p:nvCxnSpPr>
            <p:cNvPr id="1108" name="Google Shape;1108;p20"/>
            <p:cNvCxnSpPr>
              <a:stCxn id="1109" idx="2"/>
              <a:endCxn id="1110" idx="0"/>
            </p:cNvCxnSpPr>
            <p:nvPr/>
          </p:nvCxnSpPr>
          <p:spPr>
            <a:xfrm rot="5400000" flipH="1">
              <a:off x="5360400" y="965770"/>
              <a:ext cx="550200" cy="2495100"/>
            </a:xfrm>
            <a:prstGeom prst="bentConnector3">
              <a:avLst>
                <a:gd name="adj1" fmla="val 49989"/>
              </a:avLst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11" name="Google Shape;1111;p20"/>
            <p:cNvSpPr/>
            <p:nvPr/>
          </p:nvSpPr>
          <p:spPr>
            <a:xfrm rot="10800000">
              <a:off x="5939850" y="2488420"/>
              <a:ext cx="1886400" cy="1886400"/>
            </a:xfrm>
            <a:prstGeom prst="roundRect">
              <a:avLst>
                <a:gd name="adj" fmla="val 16667"/>
              </a:avLst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12" name="Google Shape;1112;p20"/>
            <p:cNvCxnSpPr>
              <a:stCxn id="1113" idx="2"/>
              <a:endCxn id="1110" idx="0"/>
            </p:cNvCxnSpPr>
            <p:nvPr/>
          </p:nvCxnSpPr>
          <p:spPr>
            <a:xfrm rot="16200000">
              <a:off x="2865250" y="965770"/>
              <a:ext cx="550200" cy="2495100"/>
            </a:xfrm>
            <a:prstGeom prst="bentConnector3">
              <a:avLst>
                <a:gd name="adj1" fmla="val 49989"/>
              </a:avLst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14" name="Google Shape;1114;p20"/>
            <p:cNvSpPr/>
            <p:nvPr/>
          </p:nvSpPr>
          <p:spPr>
            <a:xfrm rot="10800000">
              <a:off x="949600" y="2488420"/>
              <a:ext cx="1886400" cy="1886400"/>
            </a:xfrm>
            <a:prstGeom prst="roundRect">
              <a:avLst>
                <a:gd name="adj" fmla="val 16667"/>
              </a:avLst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0"/>
            <p:cNvSpPr/>
            <p:nvPr/>
          </p:nvSpPr>
          <p:spPr>
            <a:xfrm rot="10800000">
              <a:off x="5939850" y="2488420"/>
              <a:ext cx="1886400" cy="18864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0"/>
            <p:cNvSpPr/>
            <p:nvPr/>
          </p:nvSpPr>
          <p:spPr>
            <a:xfrm rot="10800000">
              <a:off x="949600" y="2488420"/>
              <a:ext cx="1886400" cy="18864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15" name="Google Shape;1115;p20"/>
            <p:cNvCxnSpPr>
              <a:endCxn id="1110" idx="0"/>
            </p:cNvCxnSpPr>
            <p:nvPr/>
          </p:nvCxnSpPr>
          <p:spPr>
            <a:xfrm rot="10800000">
              <a:off x="4387949" y="1938339"/>
              <a:ext cx="0" cy="55020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16" name="Google Shape;1116;p20"/>
            <p:cNvSpPr/>
            <p:nvPr/>
          </p:nvSpPr>
          <p:spPr>
            <a:xfrm rot="10800000">
              <a:off x="3444738" y="2488420"/>
              <a:ext cx="1886400" cy="1886400"/>
            </a:xfrm>
            <a:prstGeom prst="roundRect">
              <a:avLst>
                <a:gd name="adj" fmla="val 16667"/>
              </a:avLst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0"/>
            <p:cNvSpPr/>
            <p:nvPr/>
          </p:nvSpPr>
          <p:spPr>
            <a:xfrm rot="10800000">
              <a:off x="3444738" y="2488420"/>
              <a:ext cx="1886400" cy="18864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3" name="Google Shape;1123;p20"/>
            <p:cNvGrpSpPr/>
            <p:nvPr/>
          </p:nvGrpSpPr>
          <p:grpSpPr>
            <a:xfrm>
              <a:off x="6112299" y="2905215"/>
              <a:ext cx="1544400" cy="1010725"/>
              <a:chOff x="1376050" y="1975049"/>
              <a:chExt cx="1544400" cy="1010725"/>
            </a:xfrm>
          </p:grpSpPr>
          <p:sp>
            <p:nvSpPr>
              <p:cNvPr id="1124" name="Google Shape;1124;p20"/>
              <p:cNvSpPr txBox="1"/>
              <p:nvPr/>
            </p:nvSpPr>
            <p:spPr>
              <a:xfrm>
                <a:off x="1376050" y="1975049"/>
                <a:ext cx="1544400" cy="25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ctr"/>
                <a:r>
                  <a:rPr lang="en-GB" sz="1800" dirty="0" smtClean="0">
                    <a:solidFill>
                      <a:schemeClr val="accent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Symbology</a:t>
                </a:r>
                <a:endParaRPr lang="en-GB" sz="1800" dirty="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1125" name="Google Shape;1125;p20"/>
              <p:cNvSpPr txBox="1"/>
              <p:nvPr/>
            </p:nvSpPr>
            <p:spPr>
              <a:xfrm>
                <a:off x="1376050" y="2228574"/>
                <a:ext cx="1544400" cy="7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 smtClean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The distinctive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 smtClean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Symbol and colour  for each shapefile      </a:t>
                </a:r>
                <a:endParaRPr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cxnSp>
          <p:nvCxnSpPr>
            <p:cNvPr id="1130" name="Google Shape;1130;p20"/>
            <p:cNvCxnSpPr>
              <a:stCxn id="1113" idx="2"/>
              <a:endCxn id="1110" idx="0"/>
            </p:cNvCxnSpPr>
            <p:nvPr/>
          </p:nvCxnSpPr>
          <p:spPr>
            <a:xfrm rot="16200000">
              <a:off x="2865250" y="965770"/>
              <a:ext cx="550200" cy="2495100"/>
            </a:xfrm>
            <a:prstGeom prst="bentConnector3">
              <a:avLst>
                <a:gd name="adj1" fmla="val 49989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1" name="Google Shape;1131;p20"/>
            <p:cNvCxnSpPr>
              <a:stCxn id="1117" idx="2"/>
              <a:endCxn id="1110" idx="0"/>
            </p:cNvCxnSpPr>
            <p:nvPr/>
          </p:nvCxnSpPr>
          <p:spPr>
            <a:xfrm rot="10800000">
              <a:off x="4387938" y="1938220"/>
              <a:ext cx="0" cy="5502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42" name="Google Shape;1142;p20"/>
            <p:cNvSpPr/>
            <p:nvPr/>
          </p:nvSpPr>
          <p:spPr>
            <a:xfrm rot="10800000">
              <a:off x="3444749" y="1284639"/>
              <a:ext cx="1886400" cy="6537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0"/>
            <p:cNvSpPr/>
            <p:nvPr/>
          </p:nvSpPr>
          <p:spPr>
            <a:xfrm rot="10800000">
              <a:off x="3444749" y="1284639"/>
              <a:ext cx="1886400" cy="6537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43" name="Google Shape;1143;p20"/>
            <p:cNvCxnSpPr>
              <a:stCxn id="1109" idx="2"/>
              <a:endCxn id="1110" idx="0"/>
            </p:cNvCxnSpPr>
            <p:nvPr/>
          </p:nvCxnSpPr>
          <p:spPr>
            <a:xfrm rot="5400000" flipH="1">
              <a:off x="5360400" y="965770"/>
              <a:ext cx="550200" cy="2495100"/>
            </a:xfrm>
            <a:prstGeom prst="bentConnector3">
              <a:avLst>
                <a:gd name="adj1" fmla="val 49989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" name="Google Shape;1123;p20"/>
            <p:cNvGrpSpPr/>
            <p:nvPr/>
          </p:nvGrpSpPr>
          <p:grpSpPr>
            <a:xfrm>
              <a:off x="3615700" y="2870794"/>
              <a:ext cx="1544400" cy="1010725"/>
              <a:chOff x="1376050" y="1975049"/>
              <a:chExt cx="1544400" cy="1010725"/>
            </a:xfrm>
          </p:grpSpPr>
          <p:sp>
            <p:nvSpPr>
              <p:cNvPr id="41" name="Google Shape;1124;p20"/>
              <p:cNvSpPr txBox="1"/>
              <p:nvPr/>
            </p:nvSpPr>
            <p:spPr>
              <a:xfrm>
                <a:off x="1376050" y="1975049"/>
                <a:ext cx="1544400" cy="25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 dirty="0" smtClean="0">
                    <a:solidFill>
                      <a:schemeClr val="accent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Cardinality</a:t>
                </a:r>
                <a:endParaRPr sz="1800" dirty="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42" name="Google Shape;1125;p20"/>
              <p:cNvSpPr txBox="1"/>
              <p:nvPr/>
            </p:nvSpPr>
            <p:spPr>
              <a:xfrm>
                <a:off x="1376050" y="2228574"/>
                <a:ext cx="1544400" cy="7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 smtClean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The relations between the tables </a:t>
                </a:r>
                <a:endParaRPr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3" name="Google Shape;1123;p20"/>
            <p:cNvGrpSpPr/>
            <p:nvPr/>
          </p:nvGrpSpPr>
          <p:grpSpPr>
            <a:xfrm>
              <a:off x="1132671" y="2860188"/>
              <a:ext cx="1544400" cy="1010725"/>
              <a:chOff x="1376050" y="1975049"/>
              <a:chExt cx="1544400" cy="1010725"/>
            </a:xfrm>
          </p:grpSpPr>
          <p:sp>
            <p:nvSpPr>
              <p:cNvPr id="44" name="Google Shape;1124;p20"/>
              <p:cNvSpPr txBox="1"/>
              <p:nvPr/>
            </p:nvSpPr>
            <p:spPr>
              <a:xfrm>
                <a:off x="1376050" y="1975049"/>
                <a:ext cx="1544400" cy="25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 dirty="0" smtClean="0">
                    <a:solidFill>
                      <a:schemeClr val="accent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Tables</a:t>
                </a:r>
                <a:endParaRPr sz="1800" dirty="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45" name="Google Shape;1125;p20"/>
              <p:cNvSpPr txBox="1"/>
              <p:nvPr/>
            </p:nvSpPr>
            <p:spPr>
              <a:xfrm>
                <a:off x="1376050" y="2228574"/>
                <a:ext cx="1544400" cy="7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 smtClean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Contains the features , data types </a:t>
                </a:r>
                <a:endParaRPr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6" name="Rectangle 5"/>
          <p:cNvSpPr/>
          <p:nvPr/>
        </p:nvSpPr>
        <p:spPr>
          <a:xfrm>
            <a:off x="3433786" y="666620"/>
            <a:ext cx="23914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Data </a:t>
            </a:r>
            <a:r>
              <a:rPr lang="en-GB" sz="1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Dictionary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27" name="Oval 26">
            <a:hlinkClick r:id="rId3" action="ppaction://hlinksldjump"/>
          </p:cNvPr>
          <p:cNvSpPr/>
          <p:nvPr/>
        </p:nvSpPr>
        <p:spPr>
          <a:xfrm>
            <a:off x="1230690" y="3477735"/>
            <a:ext cx="515866" cy="498670"/>
          </a:xfrm>
          <a:prstGeom prst="ellipse">
            <a:avLst/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85000"/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hlinkClick r:id="rId4" action="ppaction://hlinksldjump"/>
          </p:cNvPr>
          <p:cNvSpPr/>
          <p:nvPr/>
        </p:nvSpPr>
        <p:spPr>
          <a:xfrm>
            <a:off x="4371598" y="3462170"/>
            <a:ext cx="515866" cy="498670"/>
          </a:xfrm>
          <a:prstGeom prst="ellipse">
            <a:avLst/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85000"/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ight Arrow 28">
            <a:hlinkClick r:id="rId5" action="ppaction://hlinksldjump"/>
          </p:cNvPr>
          <p:cNvSpPr/>
          <p:nvPr/>
        </p:nvSpPr>
        <p:spPr>
          <a:xfrm>
            <a:off x="8252492" y="4622960"/>
            <a:ext cx="509286" cy="277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hlinkClick r:id="rId2" action="ppaction://hlinksldjump"/>
          </p:cNvPr>
          <p:cNvPicPr>
            <a:picLocks noChangeAspect="1"/>
          </p:cNvPicPr>
          <p:nvPr/>
        </p:nvPicPr>
        <p:blipFill rotWithShape="1">
          <a:blip r:embed="rId3"/>
          <a:srcRect l="8646" r="9389" b="3435"/>
          <a:stretch/>
        </p:blipFill>
        <p:spPr>
          <a:xfrm>
            <a:off x="330566" y="-70338"/>
            <a:ext cx="8482818" cy="540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50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ta Migration Process Infographics by Slidesgo">
  <a:themeElements>
    <a:clrScheme name="Simple Light">
      <a:dk1>
        <a:srgbClr val="000000"/>
      </a:dk1>
      <a:lt1>
        <a:srgbClr val="FFFFFF"/>
      </a:lt1>
      <a:dk2>
        <a:srgbClr val="DDDDDD"/>
      </a:dk2>
      <a:lt2>
        <a:srgbClr val="293E8D"/>
      </a:lt2>
      <a:accent1>
        <a:srgbClr val="4335AF"/>
      </a:accent1>
      <a:accent2>
        <a:srgbClr val="9659F4"/>
      </a:accent2>
      <a:accent3>
        <a:srgbClr val="5CCFFB"/>
      </a:accent3>
      <a:accent4>
        <a:srgbClr val="A0FDF1"/>
      </a:accent4>
      <a:accent5>
        <a:srgbClr val="FCCAF5"/>
      </a:accent5>
      <a:accent6>
        <a:srgbClr val="FA72DC"/>
      </a:accent6>
      <a:hlink>
        <a:srgbClr val="21347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2415</TotalTime>
  <Words>933</Words>
  <Application>Microsoft Office PowerPoint</Application>
  <PresentationFormat>On-screen Show (16:9)</PresentationFormat>
  <Paragraphs>197</Paragraphs>
  <Slides>46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Fira Sans Extra Condensed SemiBold</vt:lpstr>
      <vt:lpstr>Calibri</vt:lpstr>
      <vt:lpstr>Roboto</vt:lpstr>
      <vt:lpstr>Times New Roman</vt:lpstr>
      <vt:lpstr>Arial Rounded MT Bold</vt:lpstr>
      <vt:lpstr>Arial</vt:lpstr>
      <vt:lpstr>Data Migration Process Infographics by Slidesgo</vt:lpstr>
      <vt:lpstr>PowerPoint Presentation</vt:lpstr>
      <vt:lpstr>Summary </vt:lpstr>
      <vt:lpstr>PowerPoint Presentation</vt:lpstr>
      <vt:lpstr>Data Integration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PK</vt:lpstr>
      <vt:lpstr>cardinality</vt:lpstr>
      <vt:lpstr>PowerPoint Presentation</vt:lpstr>
      <vt:lpstr>PowerPoint Presentation</vt:lpstr>
      <vt:lpstr>Data integration </vt:lpstr>
      <vt:lpstr>Step 1</vt:lpstr>
      <vt:lpstr>PowerPoint Presentation</vt:lpstr>
      <vt:lpstr>Step 2</vt:lpstr>
      <vt:lpstr>Step 3</vt:lpstr>
      <vt:lpstr>Step 4</vt:lpstr>
      <vt:lpstr>PowerPoint Presentation</vt:lpstr>
      <vt:lpstr>Step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Recap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Migration Process Infographics</dc:title>
  <cp:lastModifiedBy>Microsoft account</cp:lastModifiedBy>
  <cp:revision>116</cp:revision>
  <dcterms:modified xsi:type="dcterms:W3CDTF">2023-06-22T12:59:01Z</dcterms:modified>
</cp:coreProperties>
</file>